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sldIdLst>
    <p:sldId id="257" r:id="rId5"/>
    <p:sldId id="263" r:id="rId6"/>
    <p:sldId id="264" r:id="rId7"/>
    <p:sldId id="265" r:id="rId8"/>
  </p:sldIdLst>
  <p:sldSz cx="7772400" cy="1005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id="{20B020A2-A4F4-4AE7-BC49-71DBA6D60E47}">
          <p14:sldIdLst>
            <p14:sldId id="257"/>
          </p14:sldIdLst>
        </p14:section>
        <p14:section name="Operator" id="{CF3DDEDE-AEE8-4CB0-B3EC-00B206C39488}">
          <p14:sldIdLst>
            <p14:sldId id="263"/>
            <p14:sldId id="264"/>
            <p14:sldId id="26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3B310C-4F54-2C29-ED02-2F01B357FFCE}" name="Huett, Austin" initials="HA" userId="S::austin.huett@tyson.com::4cbddcd0-d554-4f0b-b756-3e4ab917c7a9" providerId="AD"/>
  <p188:author id="{8CABB773-A7A8-4A11-8DD7-B97C0A5CF8AE}" name="Puga, Angelica" initials="PA" userId="S::angelica.puga@tyson.com::63aa9106-e74b-4687-95c8-348e07291c93" providerId="AD"/>
  <p188:author id="{4E85D6AD-9DC0-77C7-90DA-342A28AD06AE}" name="Huett, Austin" initials="AH" userId="S::Austin.Huett@tyson.com::4cbddcd0-d554-4f0b-b756-3e4ab917c7a9" providerId="AD"/>
  <p188:author id="{629AF5F1-32E9-FADF-CE18-2B0E3AE23BB8}" name="Puga, Angelica" initials="AP" userId="S::Angelica.Puga@tyson.com::63aa9106-e74b-4687-95c8-348e07291c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0D1B1"/>
    <a:srgbClr val="9D2235"/>
    <a:srgbClr val="454446"/>
    <a:srgbClr val="FED34C"/>
    <a:srgbClr val="E40B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31F0A-3103-303E-D08A-46DBE14900CD}" v="2" dt="2025-05-08T17:26:50.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22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CD07D77-FC81-4C1E-90AA-A3ABDFA8354A}" type="datetimeFigureOut">
              <a:rPr lang="en-US" smtClean="0"/>
              <a:t>5/8/2025</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146B388-29A2-42E6-9A3E-50208C1A9A6C}" type="slidenum">
              <a:rPr lang="en-US" smtClean="0"/>
              <a:t>‹#›</a:t>
            </a:fld>
            <a:endParaRPr lang="en-US"/>
          </a:p>
        </p:txBody>
      </p:sp>
    </p:spTree>
    <p:extLst>
      <p:ext uri="{BB962C8B-B14F-4D97-AF65-F5344CB8AC3E}">
        <p14:creationId xmlns:p14="http://schemas.microsoft.com/office/powerpoint/2010/main" val="409807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F4A5DA0D-E168-4EE8-BB94-F184F5292833}"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412451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5DA0D-E168-4EE8-BB94-F184F5292833}"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256053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5DA0D-E168-4EE8-BB94-F184F5292833}"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384299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5DA0D-E168-4EE8-BB94-F184F5292833}"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261606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A5DA0D-E168-4EE8-BB94-F184F5292833}"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431877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A5DA0D-E168-4EE8-BB94-F184F5292833}"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248947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A5DA0D-E168-4EE8-BB94-F184F5292833}"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26890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A5DA0D-E168-4EE8-BB94-F184F5292833}"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83485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5DA0D-E168-4EE8-BB94-F184F5292833}"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258298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F4A5DA0D-E168-4EE8-BB94-F184F5292833}"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152053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F4A5DA0D-E168-4EE8-BB94-F184F5292833}"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B90F9-0688-4737-959D-CCA4BE750A25}" type="slidenum">
              <a:rPr lang="en-US" smtClean="0"/>
              <a:t>‹#›</a:t>
            </a:fld>
            <a:endParaRPr lang="en-US"/>
          </a:p>
        </p:txBody>
      </p:sp>
    </p:spTree>
    <p:extLst>
      <p:ext uri="{BB962C8B-B14F-4D97-AF65-F5344CB8AC3E}">
        <p14:creationId xmlns:p14="http://schemas.microsoft.com/office/powerpoint/2010/main" val="78504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F4A5DA0D-E168-4EE8-BB94-F184F5292833}" type="datetimeFigureOut">
              <a:rPr lang="en-US" smtClean="0"/>
              <a:t>5/8/2025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8BEB90F9-0688-4737-959D-CCA4BE750A25}" type="slidenum">
              <a:rPr lang="en-US" smtClean="0"/>
              <a:t>‹#›</a:t>
            </a:fld>
            <a:endParaRPr lang="en-US"/>
          </a:p>
        </p:txBody>
      </p:sp>
    </p:spTree>
    <p:extLst>
      <p:ext uri="{BB962C8B-B14F-4D97-AF65-F5344CB8AC3E}">
        <p14:creationId xmlns:p14="http://schemas.microsoft.com/office/powerpoint/2010/main" val="540452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7766-1295-A0DE-B69C-60BC1E0F407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9651417-ADE3-59D2-8B61-EC51F6740490}"/>
              </a:ext>
            </a:extLst>
          </p:cNvPr>
          <p:cNvSpPr/>
          <p:nvPr/>
        </p:nvSpPr>
        <p:spPr>
          <a:xfrm>
            <a:off x="130628" y="0"/>
            <a:ext cx="7532915" cy="3009900"/>
          </a:xfrm>
          <a:prstGeom prst="rect">
            <a:avLst/>
          </a:prstGeom>
          <a:solidFill>
            <a:srgbClr val="E0D1B1"/>
          </a:solidFill>
          <a:ln>
            <a:solidFill>
              <a:srgbClr val="E0D1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d and yellow oval sign with white text&#10;&#10;AI-generated content may be incorrect.">
            <a:extLst>
              <a:ext uri="{FF2B5EF4-FFF2-40B4-BE49-F238E27FC236}">
                <a16:creationId xmlns:a16="http://schemas.microsoft.com/office/drawing/2014/main" id="{CE22F7ED-53C4-CD90-AADF-AB94EE264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689" y="0"/>
            <a:ext cx="1596208" cy="909191"/>
          </a:xfrm>
          <a:prstGeom prst="rect">
            <a:avLst/>
          </a:prstGeom>
        </p:spPr>
      </p:pic>
      <p:sp>
        <p:nvSpPr>
          <p:cNvPr id="19" name="TextBox 18">
            <a:extLst>
              <a:ext uri="{FF2B5EF4-FFF2-40B4-BE49-F238E27FC236}">
                <a16:creationId xmlns:a16="http://schemas.microsoft.com/office/drawing/2014/main" id="{C0133776-6A2D-68E3-EAAA-770ACF6CC992}"/>
              </a:ext>
            </a:extLst>
          </p:cNvPr>
          <p:cNvSpPr txBox="1"/>
          <p:nvPr/>
        </p:nvSpPr>
        <p:spPr>
          <a:xfrm>
            <a:off x="179485" y="87086"/>
            <a:ext cx="5176286" cy="1021556"/>
          </a:xfrm>
          <a:prstGeom prst="bracketPair">
            <a:avLst/>
          </a:prstGeom>
          <a:noFill/>
          <a:ln>
            <a:solidFill>
              <a:schemeClr val="tx1"/>
            </a:solidFill>
          </a:ln>
        </p:spPr>
        <p:txBody>
          <a:bodyPr wrap="square" lIns="91440" tIns="45720" rIns="91440" bIns="45720" rtlCol="0" anchor="t">
            <a:spAutoFit/>
          </a:bodyPr>
          <a:lstStyle/>
          <a:p>
            <a:r>
              <a:rPr lang="en-US" b="1" dirty="0">
                <a:latin typeface="Century Schoolbook"/>
              </a:rPr>
              <a:t>Ultimate Pizza &amp; Bone-In Wings Promo</a:t>
            </a:r>
          </a:p>
          <a:p>
            <a:r>
              <a:rPr lang="en-US" b="1" dirty="0">
                <a:latin typeface="Century Schoolbook"/>
              </a:rPr>
              <a:t>Any 90 Day period with a start date with in the next 60 days Starting May 4th </a:t>
            </a:r>
            <a:endParaRPr lang="en-US" b="1" dirty="0">
              <a:latin typeface="Century Schoolbook" panose="02040604050505020304" pitchFamily="18" charset="0"/>
            </a:endParaRPr>
          </a:p>
        </p:txBody>
      </p:sp>
      <p:graphicFrame>
        <p:nvGraphicFramePr>
          <p:cNvPr id="2" name="Table 1">
            <a:extLst>
              <a:ext uri="{FF2B5EF4-FFF2-40B4-BE49-F238E27FC236}">
                <a16:creationId xmlns:a16="http://schemas.microsoft.com/office/drawing/2014/main" id="{A4D81C23-443C-D875-CB7C-24B9995B9CEC}"/>
              </a:ext>
            </a:extLst>
          </p:cNvPr>
          <p:cNvGraphicFramePr>
            <a:graphicFrameLocks noGrp="1"/>
          </p:cNvGraphicFramePr>
          <p:nvPr>
            <p:extLst>
              <p:ext uri="{D42A27DB-BD31-4B8C-83A1-F6EECF244321}">
                <p14:modId xmlns:p14="http://schemas.microsoft.com/office/powerpoint/2010/main" val="2380605441"/>
              </p:ext>
            </p:extLst>
          </p:nvPr>
        </p:nvGraphicFramePr>
        <p:xfrm>
          <a:off x="130628" y="3027960"/>
          <a:ext cx="7534188" cy="5819950"/>
        </p:xfrm>
        <a:graphic>
          <a:graphicData uri="http://schemas.openxmlformats.org/drawingml/2006/table">
            <a:tbl>
              <a:tblPr firstRow="1" bandRow="1">
                <a:tableStyleId>{5C22544A-7EE6-4342-B048-85BDC9FD1C3A}</a:tableStyleId>
              </a:tblPr>
              <a:tblGrid>
                <a:gridCol w="1390927">
                  <a:extLst>
                    <a:ext uri="{9D8B030D-6E8A-4147-A177-3AD203B41FA5}">
                      <a16:colId xmlns:a16="http://schemas.microsoft.com/office/drawing/2014/main" val="2940052403"/>
                    </a:ext>
                  </a:extLst>
                </a:gridCol>
                <a:gridCol w="1954547">
                  <a:extLst>
                    <a:ext uri="{9D8B030D-6E8A-4147-A177-3AD203B41FA5}">
                      <a16:colId xmlns:a16="http://schemas.microsoft.com/office/drawing/2014/main" val="4175539250"/>
                    </a:ext>
                  </a:extLst>
                </a:gridCol>
                <a:gridCol w="1973532">
                  <a:extLst>
                    <a:ext uri="{9D8B030D-6E8A-4147-A177-3AD203B41FA5}">
                      <a16:colId xmlns:a16="http://schemas.microsoft.com/office/drawing/2014/main" val="357816375"/>
                    </a:ext>
                  </a:extLst>
                </a:gridCol>
                <a:gridCol w="2215182">
                  <a:extLst>
                    <a:ext uri="{9D8B030D-6E8A-4147-A177-3AD203B41FA5}">
                      <a16:colId xmlns:a16="http://schemas.microsoft.com/office/drawing/2014/main" val="2417439208"/>
                    </a:ext>
                  </a:extLst>
                </a:gridCol>
              </a:tblGrid>
              <a:tr h="358611">
                <a:tc>
                  <a:txBody>
                    <a:bodyPr/>
                    <a:lstStyle/>
                    <a:p>
                      <a:pPr algn="l"/>
                      <a:r>
                        <a:rPr lang="en-US" sz="900" b="1" dirty="0">
                          <a:latin typeface="Century Schoolbook"/>
                        </a:rPr>
                        <a:t>Promo Dates</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9D2235"/>
                    </a:solidFill>
                  </a:tcPr>
                </a:tc>
                <a:tc gridSpan="3">
                  <a:txBody>
                    <a:bodyPr/>
                    <a:lstStyle/>
                    <a:p>
                      <a:pPr algn="ctr"/>
                      <a:endParaRPr lang="en-US" sz="900" b="1" dirty="0">
                        <a:latin typeface="Century Schoolbook"/>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9D2235"/>
                    </a:solidFill>
                  </a:tcPr>
                </a:tc>
                <a:tc hMerge="1">
                  <a:txBody>
                    <a:bodyPr/>
                    <a:lstStyle/>
                    <a:p>
                      <a:endParaRPr lang="en-US"/>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E0D1B1"/>
                    </a:solidFill>
                  </a:tcPr>
                </a:tc>
                <a:tc hMerge="1">
                  <a:txBody>
                    <a:bodyPr/>
                    <a:lstStyle/>
                    <a:p>
                      <a:endParaRPr lang="en-US"/>
                    </a:p>
                  </a:txBody>
                  <a:tcPr/>
                </a:tc>
                <a:extLst>
                  <a:ext uri="{0D108BD9-81ED-4DB2-BD59-A6C34878D82A}">
                    <a16:rowId xmlns:a16="http://schemas.microsoft.com/office/drawing/2014/main" val="154414918"/>
                  </a:ext>
                </a:extLst>
              </a:tr>
              <a:tr h="627568">
                <a:tc>
                  <a:txBody>
                    <a:bodyPr/>
                    <a:lstStyle/>
                    <a:p>
                      <a:pPr algn="l"/>
                      <a:r>
                        <a:rPr lang="en-US" sz="900" b="1" dirty="0">
                          <a:solidFill>
                            <a:schemeClr val="tx1"/>
                          </a:solidFill>
                          <a:latin typeface="Century Schoolbook"/>
                        </a:rPr>
                        <a:t>Customers</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E0D1B1"/>
                    </a:solidFill>
                  </a:tcPr>
                </a:tc>
                <a:tc>
                  <a:txBody>
                    <a:bodyPr/>
                    <a:lstStyle/>
                    <a:p>
                      <a:pPr algn="ctr"/>
                      <a:r>
                        <a:rPr lang="en-US" sz="900" b="1" dirty="0">
                          <a:solidFill>
                            <a:schemeClr val="tx1"/>
                          </a:solidFill>
                          <a:latin typeface="Century Schoolbook"/>
                        </a:rPr>
                        <a:t> Distributors </a:t>
                      </a:r>
                      <a:endParaRPr lang="en-US" sz="900" b="0" dirty="0">
                        <a:solidFill>
                          <a:schemeClr val="tx1"/>
                        </a:solidFill>
                        <a:latin typeface="Century Schoolbook"/>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E0D1B1"/>
                    </a:solidFill>
                  </a:tcPr>
                </a:tc>
                <a:tc gridSpan="2">
                  <a:txBody>
                    <a:bodyPr/>
                    <a:lstStyle/>
                    <a:p>
                      <a:pPr algn="ctr"/>
                      <a:r>
                        <a:rPr lang="en-US" sz="900" b="1" dirty="0">
                          <a:solidFill>
                            <a:schemeClr val="tx1"/>
                          </a:solidFill>
                          <a:latin typeface="Century Schoolbook"/>
                        </a:rPr>
                        <a:t>Operators</a:t>
                      </a:r>
                      <a:endParaRPr lang="en-US" sz="900" b="1" dirty="0">
                        <a:solidFill>
                          <a:schemeClr val="tx1"/>
                        </a:solidFill>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E0D1B1"/>
                    </a:solidFill>
                  </a:tcPr>
                </a:tc>
                <a:tc hMerge="1">
                  <a:txBody>
                    <a:bodyPr/>
                    <a:lstStyle/>
                    <a:p>
                      <a:endParaRPr lang="en-US"/>
                    </a:p>
                  </a:txBody>
                  <a:tcPr/>
                </a:tc>
                <a:extLst>
                  <a:ext uri="{0D108BD9-81ED-4DB2-BD59-A6C34878D82A}">
                    <a16:rowId xmlns:a16="http://schemas.microsoft.com/office/drawing/2014/main" val="1074955050"/>
                  </a:ext>
                </a:extLst>
              </a:tr>
              <a:tr h="328727">
                <a:tc>
                  <a:txBody>
                    <a:bodyPr/>
                    <a:lstStyle/>
                    <a:p>
                      <a:pPr algn="l"/>
                      <a:r>
                        <a:rPr lang="en-US" sz="800" b="1" dirty="0">
                          <a:latin typeface="Century Schoolbook"/>
                        </a:rPr>
                        <a:t>Business Group</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Century Schoolbook"/>
                        </a:rPr>
                        <a:t>Prepared</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Century Schoolbook"/>
                        </a:rPr>
                        <a:t>Prepared</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Century Schoolbook"/>
                        </a:rPr>
                        <a:t>Poultry</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12986"/>
                  </a:ext>
                </a:extLst>
              </a:tr>
              <a:tr h="1627705">
                <a:tc>
                  <a:txBody>
                    <a:bodyPr/>
                    <a:lstStyle/>
                    <a:p>
                      <a:pPr algn="l"/>
                      <a:r>
                        <a:rPr lang="en-US" sz="800" b="1" dirty="0">
                          <a:latin typeface="Century Schoolbook"/>
                        </a:rPr>
                        <a:t>Discount </a:t>
                      </a:r>
                    </a:p>
                    <a:p>
                      <a:pPr algn="l"/>
                      <a:r>
                        <a:rPr lang="en-US" sz="800" b="1" dirty="0">
                          <a:latin typeface="Century Schoolbook"/>
                        </a:rPr>
                        <a:t>Offer</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77240" rtl="0" eaLnBrk="1" latinLnBrk="0" hangingPunct="1"/>
                      <a:r>
                        <a:rPr lang="en-US" sz="800" b="1" kern="1200" dirty="0">
                          <a:solidFill>
                            <a:schemeClr val="dk1"/>
                          </a:solidFill>
                          <a:latin typeface="Century Schoolbook"/>
                          <a:ea typeface="+mn-ea"/>
                          <a:cs typeface="+mn-cs"/>
                        </a:rPr>
                        <a:t>Independent Distributor: </a:t>
                      </a:r>
                      <a:endParaRPr lang="en-US" sz="800" b="0" kern="1200" dirty="0">
                        <a:solidFill>
                          <a:schemeClr val="dk1"/>
                        </a:solidFill>
                        <a:latin typeface="Century Schoolbook"/>
                        <a:ea typeface="+mn-ea"/>
                        <a:cs typeface="+mn-cs"/>
                      </a:endParaRPr>
                    </a:p>
                    <a:p>
                      <a:pPr marL="0" algn="l" defTabSz="777240" rtl="0" eaLnBrk="1" latinLnBrk="0" hangingPunct="1"/>
                      <a:r>
                        <a:rPr lang="en-US" sz="800" dirty="0">
                          <a:latin typeface="Century Schoolbook"/>
                        </a:rPr>
                        <a:t>The discount rate only applies to the product codes specified in this promotion during the promotional period. </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kern="1200" dirty="0">
                          <a:solidFill>
                            <a:schemeClr val="dk1"/>
                          </a:solidFill>
                          <a:latin typeface="Century Schoolbook"/>
                          <a:ea typeface="+mn-ea"/>
                          <a:cs typeface="+mn-cs"/>
                        </a:rPr>
                        <a:t>Operator: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latin typeface="Century Schoolbook"/>
                          <a:ea typeface="+mn-ea"/>
                          <a:cs typeface="+mn-cs"/>
                        </a:rPr>
                        <a:t>Perpetuity -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latin typeface="Century Schoolbook"/>
                          <a:ea typeface="+mn-ea"/>
                          <a:cs typeface="+mn-cs"/>
                        </a:rPr>
                        <a:t>Discount is off Price list, and total price correlates with the price list changes. The discount rates only apply to the products specified in this promotion </a:t>
                      </a:r>
                      <a:r>
                        <a:rPr lang="en-US" sz="800" dirty="0">
                          <a:latin typeface="Century Schoolbook"/>
                        </a:rPr>
                        <a:t>during the promotional period</a:t>
                      </a:r>
                      <a:r>
                        <a:rPr lang="en-US" sz="800" kern="1200" dirty="0">
                          <a:solidFill>
                            <a:schemeClr val="dk1"/>
                          </a:solidFill>
                          <a:latin typeface="Century Schoolbook"/>
                          <a:ea typeface="+mn-ea"/>
                          <a:cs typeface="+mn-cs"/>
                        </a:rPr>
                        <a:t>. </a:t>
                      </a:r>
                      <a:r>
                        <a:rPr lang="en-US" sz="800" dirty="0">
                          <a:latin typeface="Century Schoolbook"/>
                        </a:rPr>
                        <a:t>Must coordinate with Revenue Growth Partner.</a:t>
                      </a:r>
                      <a:endParaRPr lang="en-US" sz="800" b="1" kern="1200" dirty="0">
                        <a:solidFill>
                          <a:schemeClr val="dk1"/>
                        </a:solidFill>
                        <a:latin typeface="Century Schoolbook"/>
                        <a:ea typeface="+mn-ea"/>
                        <a:cs typeface="+mn-cs"/>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kern="1200" dirty="0">
                          <a:solidFill>
                            <a:schemeClr val="dk1"/>
                          </a:solidFill>
                          <a:latin typeface="Century Schoolbook"/>
                          <a:ea typeface="+mn-ea"/>
                          <a:cs typeface="+mn-cs"/>
                        </a:rPr>
                        <a:t>Operator: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latin typeface="Century Schoolbook"/>
                          <a:ea typeface="+mn-ea"/>
                          <a:cs typeface="+mn-cs"/>
                        </a:rPr>
                        <a:t>Perpetuity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latin typeface="Century Schoolbook"/>
                          <a:ea typeface="+mn-ea"/>
                          <a:cs typeface="+mn-cs"/>
                        </a:rPr>
                        <a:t>Discount is off Price list, and total price correlates with the price list changes. The discount rates only apply to the products specified in this promotion </a:t>
                      </a:r>
                      <a:r>
                        <a:rPr lang="en-US" sz="800" dirty="0">
                          <a:latin typeface="Century Schoolbook"/>
                        </a:rPr>
                        <a:t>during the promotional period</a:t>
                      </a:r>
                      <a:r>
                        <a:rPr lang="en-US" sz="800" kern="1200" dirty="0">
                          <a:solidFill>
                            <a:schemeClr val="dk1"/>
                          </a:solidFill>
                          <a:latin typeface="Century Schoolbook"/>
                          <a:ea typeface="+mn-ea"/>
                          <a:cs typeface="+mn-cs"/>
                        </a:rPr>
                        <a:t>.</a:t>
                      </a:r>
                      <a:r>
                        <a:rPr lang="en-US" sz="800" dirty="0">
                          <a:latin typeface="Century Schoolbook"/>
                        </a:rPr>
                        <a:t> Must coordinate with Revenue Growth Partner.</a:t>
                      </a:r>
                      <a:endParaRPr lang="en-US" sz="800" b="1" kern="1200" dirty="0">
                        <a:solidFill>
                          <a:schemeClr val="dk1"/>
                        </a:solidFill>
                        <a:latin typeface="Century Schoolbook"/>
                        <a:ea typeface="+mn-ea"/>
                        <a:cs typeface="+mn-cs"/>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9410522"/>
                  </a:ext>
                </a:extLst>
              </a:tr>
              <a:tr h="799055">
                <a:tc>
                  <a:txBody>
                    <a:bodyPr/>
                    <a:lstStyle/>
                    <a:p>
                      <a:pPr algn="l"/>
                      <a:r>
                        <a:rPr lang="en-US" sz="800" b="1" dirty="0">
                          <a:latin typeface="Century Schoolbook"/>
                        </a:rPr>
                        <a:t>Eligibility </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dirty="0">
                          <a:latin typeface="Century Schoolbook"/>
                        </a:rPr>
                        <a:t>Products not purchased within the last six months, direct shipments only. </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800" kern="1200" dirty="0">
                          <a:solidFill>
                            <a:schemeClr val="dk1"/>
                          </a:solidFill>
                          <a:latin typeface="Century Schoolbook"/>
                          <a:ea typeface="+mn-ea"/>
                          <a:cs typeface="+mn-cs"/>
                        </a:rPr>
                        <a:t>Any new operator volume. </a:t>
                      </a:r>
                      <a:endParaRPr lang="en-US" sz="800" dirty="0">
                        <a:latin typeface="Century Schoolbook"/>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800" kern="1200" noProof="0" dirty="0">
                          <a:solidFill>
                            <a:schemeClr val="dk1"/>
                          </a:solidFill>
                          <a:latin typeface="Century Schoolbook"/>
                          <a:ea typeface="+mn-ea"/>
                          <a:cs typeface="+mn-cs"/>
                        </a:rPr>
                        <a:t>Any new operator volume.</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2446588"/>
                  </a:ext>
                </a:extLst>
              </a:tr>
              <a:tr h="687336">
                <a:tc>
                  <a:txBody>
                    <a:bodyPr/>
                    <a:lstStyle/>
                    <a:p>
                      <a:pPr algn="l"/>
                      <a:r>
                        <a:rPr lang="en-US" sz="800" b="1" dirty="0">
                          <a:latin typeface="Century Schoolbook"/>
                        </a:rPr>
                        <a:t>Payment Method</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dirty="0">
                          <a:latin typeface="Century Schoolbook"/>
                        </a:rPr>
                        <a:t>Preferred method is Off Invoice. </a:t>
                      </a:r>
                    </a:p>
                    <a:p>
                      <a:pPr algn="l"/>
                      <a:endParaRPr lang="en-US" sz="800">
                        <a:latin typeface="Century Schoolbook"/>
                      </a:endParaRPr>
                    </a:p>
                    <a:p>
                      <a:pPr lvl="0" algn="l">
                        <a:buNone/>
                      </a:pPr>
                      <a:r>
                        <a:rPr lang="en-US" sz="800" dirty="0">
                          <a:latin typeface="Century Schoolbook"/>
                        </a:rPr>
                        <a:t>Billback is an option.</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800" dirty="0">
                          <a:latin typeface="Century Schoolbook"/>
                        </a:rPr>
                        <a:t>Discount will be set up on individual operator pricing deals.</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800" b="0" i="0" u="none" strike="noStrike" noProof="0" dirty="0">
                          <a:solidFill>
                            <a:srgbClr val="000000"/>
                          </a:solidFill>
                          <a:latin typeface="Century Schoolbook"/>
                        </a:rPr>
                        <a:t>Discount will be set up on individual operator pricing deals.</a:t>
                      </a:r>
                      <a:endParaRPr lang="en-US" sz="800" dirty="0">
                        <a:latin typeface="Century Schoolbook"/>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547263"/>
                  </a:ext>
                </a:extLst>
              </a:tr>
              <a:tr h="1390948">
                <a:tc>
                  <a:txBody>
                    <a:bodyPr/>
                    <a:lstStyle/>
                    <a:p>
                      <a:pPr algn="l"/>
                      <a:r>
                        <a:rPr lang="en-US" sz="800" b="1" dirty="0">
                          <a:latin typeface="Century Schoolbook"/>
                        </a:rPr>
                        <a:t>Approved Discount </a:t>
                      </a:r>
                    </a:p>
                    <a:p>
                      <a:pPr algn="l"/>
                      <a:r>
                        <a:rPr lang="en-US" sz="800" b="1" dirty="0">
                          <a:latin typeface="Century Schoolbook"/>
                        </a:rPr>
                        <a:t>Rates </a:t>
                      </a:r>
                      <a:endParaRPr lang="en-US" sz="1200" dirty="0"/>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dirty="0">
                          <a:latin typeface="Century Schoolbook"/>
                        </a:rPr>
                        <a:t>Bacon Toppings: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dirty="0">
                          <a:latin typeface="Century Schoolbook"/>
                        </a:rPr>
                        <a:t>$1.00/</a:t>
                      </a:r>
                      <a:r>
                        <a:rPr lang="en-US" sz="800" dirty="0" err="1">
                          <a:latin typeface="Century Schoolbook"/>
                        </a:rPr>
                        <a:t>lb</a:t>
                      </a:r>
                      <a:r>
                        <a:rPr lang="en-US" sz="800" dirty="0">
                          <a:latin typeface="Century Schoolbook"/>
                        </a:rPr>
                        <a:t> </a:t>
                      </a:r>
                    </a:p>
                    <a:p>
                      <a:pPr marL="0" marR="0" lvl="0" indent="0" algn="l" defTabSz="777240" rtl="0" eaLnBrk="1" fontAlgn="auto" latinLnBrk="0" hangingPunct="1">
                        <a:lnSpc>
                          <a:spcPct val="100000"/>
                        </a:lnSpc>
                        <a:spcBef>
                          <a:spcPts val="0"/>
                        </a:spcBef>
                        <a:spcAft>
                          <a:spcPts val="0"/>
                        </a:spcAft>
                        <a:buClrTx/>
                        <a:buSzTx/>
                        <a:buFontTx/>
                        <a:buNone/>
                        <a:tabLst/>
                        <a:defRPr/>
                      </a:pPr>
                      <a:endParaRPr lang="en-US" sz="800">
                        <a:latin typeface="Century Schoolbook"/>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dirty="0">
                          <a:latin typeface="Century Schoolbook"/>
                        </a:rPr>
                        <a:t>Pepperoni, Salami, Fully Cooked Philly: </a:t>
                      </a:r>
                      <a:r>
                        <a:rPr lang="en-US" sz="800" dirty="0">
                          <a:latin typeface="Century Schoolbook"/>
                        </a:rPr>
                        <a:t>$.65/</a:t>
                      </a:r>
                      <a:r>
                        <a:rPr lang="en-US" sz="800" dirty="0" err="1">
                          <a:latin typeface="Century Schoolbook"/>
                        </a:rPr>
                        <a:t>lb</a:t>
                      </a:r>
                      <a:r>
                        <a:rPr lang="en-US" sz="800" dirty="0">
                          <a:latin typeface="Century Schoolbook"/>
                        </a:rPr>
                        <a:t> </a:t>
                      </a:r>
                    </a:p>
                    <a:p>
                      <a:pPr marL="0" marR="0" lvl="0" indent="0" algn="l" defTabSz="777240" rtl="0" eaLnBrk="1" fontAlgn="auto" latinLnBrk="0" hangingPunct="1">
                        <a:lnSpc>
                          <a:spcPct val="100000"/>
                        </a:lnSpc>
                        <a:spcBef>
                          <a:spcPts val="0"/>
                        </a:spcBef>
                        <a:spcAft>
                          <a:spcPts val="0"/>
                        </a:spcAft>
                        <a:buClrTx/>
                        <a:buSzTx/>
                        <a:buFontTx/>
                        <a:buNone/>
                        <a:tabLst/>
                        <a:defRPr/>
                      </a:pPr>
                      <a:endParaRPr lang="en-US" sz="800">
                        <a:latin typeface="Century Schoolbook"/>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dirty="0">
                          <a:latin typeface="Century Schoolbook"/>
                        </a:rPr>
                        <a:t>Crumbles: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dirty="0">
                          <a:latin typeface="Century Schoolbook"/>
                        </a:rPr>
                        <a:t>$.50/</a:t>
                      </a:r>
                      <a:r>
                        <a:rPr lang="en-US" sz="800" dirty="0" err="1">
                          <a:latin typeface="Century Schoolbook"/>
                        </a:rPr>
                        <a:t>lb</a:t>
                      </a:r>
                      <a:endParaRPr lang="en-US" sz="800" dirty="0">
                        <a:latin typeface="Century Schoolbook"/>
                      </a:endParaRPr>
                    </a:p>
                    <a:p>
                      <a:pPr marL="0" marR="0" lvl="0" indent="0" algn="l" defTabSz="777240" rtl="0" eaLnBrk="1" fontAlgn="auto" latinLnBrk="0" hangingPunct="1">
                        <a:lnSpc>
                          <a:spcPct val="100000"/>
                        </a:lnSpc>
                        <a:spcBef>
                          <a:spcPts val="0"/>
                        </a:spcBef>
                        <a:spcAft>
                          <a:spcPts val="0"/>
                        </a:spcAft>
                        <a:buClrTx/>
                        <a:buSzTx/>
                        <a:buFontTx/>
                        <a:buNone/>
                        <a:tabLst/>
                        <a:defRPr/>
                      </a:pPr>
                      <a:endParaRPr lang="en-US" sz="800" b="1" i="0" kern="1200">
                        <a:solidFill>
                          <a:schemeClr val="dk1"/>
                        </a:solidFill>
                        <a:latin typeface="Century Schoolbook"/>
                        <a:ea typeface="+mn-ea"/>
                        <a:cs typeface="+mn-cs"/>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dirty="0">
                          <a:latin typeface="Century Schoolbook"/>
                        </a:rPr>
                        <a:t>Bacon Toppings: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dirty="0">
                          <a:latin typeface="Century Schoolbook"/>
                        </a:rPr>
                        <a:t>$1.00/</a:t>
                      </a:r>
                      <a:r>
                        <a:rPr lang="en-US" sz="800" dirty="0" err="1">
                          <a:latin typeface="Century Schoolbook"/>
                        </a:rPr>
                        <a:t>lb</a:t>
                      </a:r>
                      <a:r>
                        <a:rPr lang="en-US" sz="800" dirty="0">
                          <a:latin typeface="Century Schoolbook"/>
                        </a:rPr>
                        <a:t> </a:t>
                      </a:r>
                    </a:p>
                    <a:p>
                      <a:pPr marL="0" marR="0" lvl="0" indent="0" algn="l" defTabSz="777240" rtl="0" eaLnBrk="1" fontAlgn="auto" latinLnBrk="0" hangingPunct="1">
                        <a:lnSpc>
                          <a:spcPct val="100000"/>
                        </a:lnSpc>
                        <a:spcBef>
                          <a:spcPts val="0"/>
                        </a:spcBef>
                        <a:spcAft>
                          <a:spcPts val="0"/>
                        </a:spcAft>
                        <a:buClrTx/>
                        <a:buSzTx/>
                        <a:buFontTx/>
                        <a:buNone/>
                        <a:tabLst/>
                        <a:defRPr/>
                      </a:pPr>
                      <a:endParaRPr lang="en-US" sz="800">
                        <a:latin typeface="Century Schoolbook"/>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dirty="0">
                          <a:latin typeface="Century Schoolbook"/>
                        </a:rPr>
                        <a:t>Pepperoni, Salami, Fully Cooked Philly: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dirty="0">
                          <a:latin typeface="Century Schoolbook"/>
                        </a:rPr>
                        <a:t>$.65/</a:t>
                      </a:r>
                      <a:r>
                        <a:rPr lang="en-US" sz="800" dirty="0" err="1">
                          <a:latin typeface="Century Schoolbook"/>
                        </a:rPr>
                        <a:t>lb</a:t>
                      </a:r>
                      <a:r>
                        <a:rPr lang="en-US" sz="800" dirty="0">
                          <a:latin typeface="Century Schoolbook"/>
                        </a:rPr>
                        <a:t> </a:t>
                      </a:r>
                    </a:p>
                    <a:p>
                      <a:pPr marL="0" marR="0" lvl="0" indent="0" algn="l" defTabSz="777240" rtl="0" eaLnBrk="1" fontAlgn="auto" latinLnBrk="0" hangingPunct="1">
                        <a:lnSpc>
                          <a:spcPct val="100000"/>
                        </a:lnSpc>
                        <a:spcBef>
                          <a:spcPts val="0"/>
                        </a:spcBef>
                        <a:spcAft>
                          <a:spcPts val="0"/>
                        </a:spcAft>
                        <a:buClrTx/>
                        <a:buSzTx/>
                        <a:buFontTx/>
                        <a:buNone/>
                        <a:tabLst/>
                        <a:defRPr/>
                      </a:pPr>
                      <a:endParaRPr lang="en-US" sz="800">
                        <a:latin typeface="Century Schoolbook"/>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dirty="0">
                          <a:latin typeface="Century Schoolbook"/>
                        </a:rPr>
                        <a:t>Crumbles: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dirty="0">
                          <a:latin typeface="Century Schoolbook"/>
                        </a:rPr>
                        <a:t>$.50/</a:t>
                      </a:r>
                      <a:r>
                        <a:rPr lang="en-US" sz="800" dirty="0" err="1">
                          <a:latin typeface="Century Schoolbook"/>
                        </a:rPr>
                        <a:t>lb</a:t>
                      </a:r>
                      <a:endParaRPr lang="en-US" sz="800" b="1" i="0" kern="1200" dirty="0" err="1">
                        <a:solidFill>
                          <a:schemeClr val="dk1"/>
                        </a:solidFill>
                        <a:latin typeface="Century Schoolbook"/>
                        <a:ea typeface="+mn-ea"/>
                        <a:cs typeface="+mn-cs"/>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800" b="1" i="0" dirty="0">
                          <a:latin typeface="Century Schoolbook"/>
                        </a:rPr>
                        <a:t>Bone-In Wings:</a:t>
                      </a:r>
                    </a:p>
                    <a:p>
                      <a:pPr algn="l"/>
                      <a:endParaRPr lang="en-US" sz="800" b="1" i="0">
                        <a:latin typeface="Century Schoolbook"/>
                      </a:endParaRPr>
                    </a:p>
                    <a:p>
                      <a:pPr algn="l"/>
                      <a:r>
                        <a:rPr lang="en-US" sz="800" b="1" i="1" dirty="0">
                          <a:latin typeface="Century Schoolbook"/>
                        </a:rPr>
                        <a:t>Tyson®</a:t>
                      </a:r>
                      <a:r>
                        <a:rPr lang="en-US" sz="800" b="0" i="0" dirty="0">
                          <a:latin typeface="Century Schoolbook"/>
                        </a:rPr>
                        <a:t>: </a:t>
                      </a:r>
                    </a:p>
                    <a:p>
                      <a:pPr algn="l"/>
                      <a:r>
                        <a:rPr lang="en-US" sz="800" dirty="0">
                          <a:latin typeface="Century Schoolbook"/>
                        </a:rPr>
                        <a:t>$.30/</a:t>
                      </a:r>
                      <a:r>
                        <a:rPr lang="en-US" sz="800" dirty="0" err="1">
                          <a:latin typeface="Century Schoolbook"/>
                        </a:rPr>
                        <a:t>lb</a:t>
                      </a:r>
                      <a:endParaRPr lang="en-US" sz="800" dirty="0">
                        <a:latin typeface="Century Schoolbook"/>
                      </a:endParaRPr>
                    </a:p>
                    <a:p>
                      <a:pPr algn="l"/>
                      <a:endParaRPr lang="en-US" sz="800">
                        <a:latin typeface="Century Schoolbook" panose="02040604050505020304" pitchFamily="18" charset="0"/>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b="1" i="1" dirty="0">
                          <a:latin typeface="Century Schoolbook"/>
                        </a:rPr>
                        <a:t>Tyson Red Label®</a:t>
                      </a:r>
                      <a:r>
                        <a:rPr lang="en-US" sz="800" b="0" i="0" dirty="0">
                          <a:latin typeface="Century Schoolbook"/>
                        </a:rPr>
                        <a:t>:</a:t>
                      </a:r>
                      <a:r>
                        <a:rPr lang="en-US" sz="800" dirty="0">
                          <a:latin typeface="Century Schoolbook"/>
                        </a:rPr>
                        <a:t> </a:t>
                      </a:r>
                    </a:p>
                    <a:p>
                      <a:pPr marL="0" marR="0" lvl="0" indent="0" algn="l" defTabSz="777240" rtl="0" eaLnBrk="1" fontAlgn="auto" latinLnBrk="0" hangingPunct="1">
                        <a:lnSpc>
                          <a:spcPct val="100000"/>
                        </a:lnSpc>
                        <a:spcBef>
                          <a:spcPts val="0"/>
                        </a:spcBef>
                        <a:spcAft>
                          <a:spcPts val="0"/>
                        </a:spcAft>
                        <a:buClrTx/>
                        <a:buSzTx/>
                        <a:buFontTx/>
                        <a:buNone/>
                        <a:tabLst/>
                        <a:defRPr/>
                      </a:pPr>
                      <a:r>
                        <a:rPr lang="en-US" sz="800" dirty="0">
                          <a:latin typeface="Century Schoolbook"/>
                        </a:rPr>
                        <a:t>$.08/</a:t>
                      </a:r>
                      <a:r>
                        <a:rPr lang="en-US" sz="800" dirty="0" err="1">
                          <a:latin typeface="Century Schoolbook"/>
                        </a:rPr>
                        <a:t>lb</a:t>
                      </a:r>
                      <a:r>
                        <a:rPr lang="en-US" sz="800" dirty="0">
                          <a:latin typeface="Century Schoolbook"/>
                        </a:rPr>
                        <a:t>  </a:t>
                      </a:r>
                      <a:endParaRPr lang="en-US" sz="800" b="1" i="0" kern="1200" dirty="0">
                        <a:solidFill>
                          <a:schemeClr val="dk1"/>
                        </a:solidFill>
                        <a:latin typeface="Century Schoolbook"/>
                        <a:ea typeface="+mn-ea"/>
                        <a:cs typeface="+mn-cs"/>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4426786"/>
                  </a:ext>
                </a:extLst>
              </a:tr>
            </a:tbl>
          </a:graphicData>
        </a:graphic>
      </p:graphicFrame>
      <p:sp>
        <p:nvSpPr>
          <p:cNvPr id="3" name="TextBox 2">
            <a:extLst>
              <a:ext uri="{FF2B5EF4-FFF2-40B4-BE49-F238E27FC236}">
                <a16:creationId xmlns:a16="http://schemas.microsoft.com/office/drawing/2014/main" id="{F7D12713-8BD2-3468-42F2-9AD8ABF3158E}"/>
              </a:ext>
            </a:extLst>
          </p:cNvPr>
          <p:cNvSpPr txBox="1"/>
          <p:nvPr/>
        </p:nvSpPr>
        <p:spPr>
          <a:xfrm>
            <a:off x="38854" y="9748913"/>
            <a:ext cx="7538482" cy="200055"/>
          </a:xfrm>
          <a:prstGeom prst="rect">
            <a:avLst/>
          </a:prstGeom>
          <a:noFill/>
        </p:spPr>
        <p:txBody>
          <a:bodyPr wrap="square">
            <a:spAutoFit/>
          </a:bodyPr>
          <a:lstStyle/>
          <a:p>
            <a:pPr marL="12700">
              <a:lnSpc>
                <a:spcPct val="100000"/>
              </a:lnSpc>
              <a:spcBef>
                <a:spcPts val="100"/>
              </a:spcBef>
            </a:pPr>
            <a:r>
              <a:rPr lang="en-US" sz="700" spc="-20">
                <a:solidFill>
                  <a:srgbClr val="231F20"/>
                </a:solidFill>
                <a:latin typeface="Trebuchet MS"/>
                <a:cs typeface="Trebuchet MS"/>
              </a:rPr>
              <a:t>©2025 </a:t>
            </a:r>
            <a:r>
              <a:rPr lang="en-US" sz="700" spc="-30">
                <a:solidFill>
                  <a:srgbClr val="231F20"/>
                </a:solidFill>
                <a:latin typeface="Trebuchet MS"/>
                <a:cs typeface="Trebuchet MS"/>
              </a:rPr>
              <a:t>Tyson</a:t>
            </a:r>
            <a:r>
              <a:rPr lang="en-US" sz="700" spc="-25">
                <a:solidFill>
                  <a:srgbClr val="231F20"/>
                </a:solidFill>
                <a:latin typeface="Trebuchet MS"/>
                <a:cs typeface="Trebuchet MS"/>
              </a:rPr>
              <a:t> </a:t>
            </a:r>
            <a:r>
              <a:rPr lang="en-US" sz="700" spc="-35">
                <a:solidFill>
                  <a:srgbClr val="231F20"/>
                </a:solidFill>
                <a:latin typeface="Trebuchet MS"/>
                <a:cs typeface="Trebuchet MS"/>
              </a:rPr>
              <a:t>Foods,</a:t>
            </a:r>
            <a:r>
              <a:rPr lang="en-US" sz="700" spc="-30">
                <a:solidFill>
                  <a:srgbClr val="231F20"/>
                </a:solidFill>
                <a:latin typeface="Trebuchet MS"/>
                <a:cs typeface="Trebuchet MS"/>
              </a:rPr>
              <a:t> </a:t>
            </a:r>
            <a:r>
              <a:rPr lang="en-US" sz="700" spc="-50">
                <a:solidFill>
                  <a:srgbClr val="231F20"/>
                </a:solidFill>
                <a:latin typeface="Trebuchet MS"/>
                <a:cs typeface="Trebuchet MS"/>
              </a:rPr>
              <a:t>Inc.</a:t>
            </a:r>
            <a:r>
              <a:rPr lang="en-US" sz="700" spc="-60">
                <a:solidFill>
                  <a:srgbClr val="231F20"/>
                </a:solidFill>
                <a:latin typeface="Trebuchet MS"/>
                <a:cs typeface="Trebuchet MS"/>
              </a:rPr>
              <a:t> </a:t>
            </a:r>
            <a:r>
              <a:rPr lang="en-US" sz="700" spc="-40">
                <a:solidFill>
                  <a:srgbClr val="231F20"/>
                </a:solidFill>
                <a:latin typeface="Trebuchet MS"/>
                <a:cs typeface="Trebuchet MS"/>
              </a:rPr>
              <a:t>Trademarks</a:t>
            </a:r>
            <a:r>
              <a:rPr lang="en-US" sz="700" spc="-25">
                <a:solidFill>
                  <a:srgbClr val="231F20"/>
                </a:solidFill>
                <a:latin typeface="Trebuchet MS"/>
                <a:cs typeface="Trebuchet MS"/>
              </a:rPr>
              <a:t> </a:t>
            </a:r>
            <a:r>
              <a:rPr lang="en-US" sz="700" spc="-10">
                <a:solidFill>
                  <a:srgbClr val="231F20"/>
                </a:solidFill>
                <a:latin typeface="Trebuchet MS"/>
                <a:cs typeface="Trebuchet MS"/>
              </a:rPr>
              <a:t>and</a:t>
            </a:r>
            <a:r>
              <a:rPr lang="en-US" sz="700" spc="-30">
                <a:solidFill>
                  <a:srgbClr val="231F20"/>
                </a:solidFill>
                <a:latin typeface="Trebuchet MS"/>
                <a:cs typeface="Trebuchet MS"/>
              </a:rPr>
              <a:t> </a:t>
            </a:r>
            <a:r>
              <a:rPr lang="en-US" sz="700" spc="-35">
                <a:solidFill>
                  <a:srgbClr val="231F20"/>
                </a:solidFill>
                <a:latin typeface="Trebuchet MS"/>
                <a:cs typeface="Trebuchet MS"/>
              </a:rPr>
              <a:t>registered</a:t>
            </a:r>
            <a:r>
              <a:rPr lang="en-US" sz="700" spc="-25">
                <a:solidFill>
                  <a:srgbClr val="231F20"/>
                </a:solidFill>
                <a:latin typeface="Trebuchet MS"/>
                <a:cs typeface="Trebuchet MS"/>
              </a:rPr>
              <a:t> </a:t>
            </a:r>
            <a:r>
              <a:rPr lang="en-US" sz="700" spc="-35">
                <a:solidFill>
                  <a:srgbClr val="231F20"/>
                </a:solidFill>
                <a:latin typeface="Trebuchet MS"/>
                <a:cs typeface="Trebuchet MS"/>
              </a:rPr>
              <a:t>trademarks</a:t>
            </a:r>
            <a:r>
              <a:rPr lang="en-US" sz="700" spc="-25">
                <a:solidFill>
                  <a:srgbClr val="231F20"/>
                </a:solidFill>
                <a:latin typeface="Trebuchet MS"/>
                <a:cs typeface="Trebuchet MS"/>
              </a:rPr>
              <a:t> </a:t>
            </a:r>
            <a:r>
              <a:rPr lang="en-US" sz="700" spc="-50">
                <a:solidFill>
                  <a:srgbClr val="231F20"/>
                </a:solidFill>
                <a:latin typeface="Trebuchet MS"/>
                <a:cs typeface="Trebuchet MS"/>
              </a:rPr>
              <a:t>are</a:t>
            </a:r>
            <a:r>
              <a:rPr lang="en-US" sz="700" spc="-25">
                <a:solidFill>
                  <a:srgbClr val="231F20"/>
                </a:solidFill>
                <a:latin typeface="Trebuchet MS"/>
                <a:cs typeface="Trebuchet MS"/>
              </a:rPr>
              <a:t> </a:t>
            </a:r>
            <a:r>
              <a:rPr lang="en-US" sz="700" spc="-10">
                <a:solidFill>
                  <a:srgbClr val="231F20"/>
                </a:solidFill>
                <a:latin typeface="Trebuchet MS"/>
                <a:cs typeface="Trebuchet MS"/>
              </a:rPr>
              <a:t>owned</a:t>
            </a:r>
            <a:r>
              <a:rPr lang="en-US" sz="700" spc="-25">
                <a:solidFill>
                  <a:srgbClr val="231F20"/>
                </a:solidFill>
                <a:latin typeface="Trebuchet MS"/>
                <a:cs typeface="Trebuchet MS"/>
              </a:rPr>
              <a:t> </a:t>
            </a:r>
            <a:r>
              <a:rPr lang="en-US" sz="700" spc="-10">
                <a:solidFill>
                  <a:srgbClr val="231F20"/>
                </a:solidFill>
                <a:latin typeface="Trebuchet MS"/>
                <a:cs typeface="Trebuchet MS"/>
              </a:rPr>
              <a:t>by</a:t>
            </a:r>
            <a:r>
              <a:rPr lang="en-US" sz="700" spc="-65">
                <a:solidFill>
                  <a:srgbClr val="231F20"/>
                </a:solidFill>
                <a:latin typeface="Trebuchet MS"/>
                <a:cs typeface="Trebuchet MS"/>
              </a:rPr>
              <a:t> </a:t>
            </a:r>
            <a:r>
              <a:rPr lang="en-US" sz="700" spc="-30">
                <a:solidFill>
                  <a:srgbClr val="231F20"/>
                </a:solidFill>
                <a:latin typeface="Trebuchet MS"/>
                <a:cs typeface="Trebuchet MS"/>
              </a:rPr>
              <a:t>Tyson</a:t>
            </a:r>
            <a:r>
              <a:rPr lang="en-US" sz="700" spc="-25">
                <a:solidFill>
                  <a:srgbClr val="231F20"/>
                </a:solidFill>
                <a:latin typeface="Trebuchet MS"/>
                <a:cs typeface="Trebuchet MS"/>
              </a:rPr>
              <a:t> </a:t>
            </a:r>
            <a:r>
              <a:rPr lang="en-US" sz="700" spc="-35">
                <a:solidFill>
                  <a:srgbClr val="231F20"/>
                </a:solidFill>
                <a:latin typeface="Trebuchet MS"/>
                <a:cs typeface="Trebuchet MS"/>
              </a:rPr>
              <a:t>Foods,</a:t>
            </a:r>
            <a:r>
              <a:rPr lang="en-US" sz="700" spc="-25">
                <a:solidFill>
                  <a:srgbClr val="231F20"/>
                </a:solidFill>
                <a:latin typeface="Trebuchet MS"/>
                <a:cs typeface="Trebuchet MS"/>
              </a:rPr>
              <a:t> </a:t>
            </a:r>
            <a:r>
              <a:rPr lang="en-US" sz="700" spc="-50">
                <a:solidFill>
                  <a:srgbClr val="231F20"/>
                </a:solidFill>
                <a:latin typeface="Trebuchet MS"/>
                <a:cs typeface="Trebuchet MS"/>
              </a:rPr>
              <a:t>Inc.</a:t>
            </a:r>
            <a:r>
              <a:rPr lang="en-US" sz="700" spc="-25">
                <a:solidFill>
                  <a:srgbClr val="231F20"/>
                </a:solidFill>
                <a:latin typeface="Trebuchet MS"/>
                <a:cs typeface="Trebuchet MS"/>
              </a:rPr>
              <a:t> or </a:t>
            </a:r>
            <a:r>
              <a:rPr lang="en-US" sz="700" spc="-40">
                <a:solidFill>
                  <a:srgbClr val="231F20"/>
                </a:solidFill>
                <a:latin typeface="Trebuchet MS"/>
                <a:cs typeface="Trebuchet MS"/>
              </a:rPr>
              <a:t>its</a:t>
            </a:r>
            <a:r>
              <a:rPr lang="en-US" sz="700" spc="-25">
                <a:solidFill>
                  <a:srgbClr val="231F20"/>
                </a:solidFill>
                <a:latin typeface="Trebuchet MS"/>
                <a:cs typeface="Trebuchet MS"/>
              </a:rPr>
              <a:t> </a:t>
            </a:r>
            <a:r>
              <a:rPr lang="en-US" sz="700" spc="-35">
                <a:solidFill>
                  <a:srgbClr val="231F20"/>
                </a:solidFill>
                <a:latin typeface="Trebuchet MS"/>
                <a:cs typeface="Trebuchet MS"/>
              </a:rPr>
              <a:t>subsidiaries,</a:t>
            </a:r>
            <a:r>
              <a:rPr lang="en-US" sz="700" spc="-30">
                <a:solidFill>
                  <a:srgbClr val="231F20"/>
                </a:solidFill>
                <a:latin typeface="Trebuchet MS"/>
                <a:cs typeface="Trebuchet MS"/>
              </a:rPr>
              <a:t> </a:t>
            </a:r>
            <a:r>
              <a:rPr lang="en-US" sz="700" spc="-25">
                <a:solidFill>
                  <a:srgbClr val="231F20"/>
                </a:solidFill>
                <a:latin typeface="Trebuchet MS"/>
                <a:cs typeface="Trebuchet MS"/>
              </a:rPr>
              <a:t>or </a:t>
            </a:r>
            <a:r>
              <a:rPr lang="en-US" sz="700" spc="-20">
                <a:solidFill>
                  <a:srgbClr val="231F20"/>
                </a:solidFill>
                <a:latin typeface="Trebuchet MS"/>
                <a:cs typeface="Trebuchet MS"/>
              </a:rPr>
              <a:t>used</a:t>
            </a:r>
            <a:r>
              <a:rPr lang="en-US" sz="700" spc="-25">
                <a:solidFill>
                  <a:srgbClr val="231F20"/>
                </a:solidFill>
                <a:latin typeface="Trebuchet MS"/>
                <a:cs typeface="Trebuchet MS"/>
              </a:rPr>
              <a:t> </a:t>
            </a:r>
            <a:r>
              <a:rPr lang="en-US" sz="700" spc="-20">
                <a:solidFill>
                  <a:srgbClr val="231F20"/>
                </a:solidFill>
                <a:latin typeface="Trebuchet MS"/>
                <a:cs typeface="Trebuchet MS"/>
              </a:rPr>
              <a:t>under</a:t>
            </a:r>
            <a:r>
              <a:rPr lang="en-US" sz="700" spc="-25">
                <a:solidFill>
                  <a:srgbClr val="231F20"/>
                </a:solidFill>
                <a:latin typeface="Trebuchet MS"/>
                <a:cs typeface="Trebuchet MS"/>
              </a:rPr>
              <a:t> </a:t>
            </a:r>
            <a:r>
              <a:rPr lang="en-US" sz="700" spc="-10">
                <a:solidFill>
                  <a:srgbClr val="231F20"/>
                </a:solidFill>
                <a:latin typeface="Trebuchet MS"/>
                <a:cs typeface="Trebuchet MS"/>
              </a:rPr>
              <a:t>license.</a:t>
            </a:r>
            <a:endParaRPr lang="en-US" sz="700">
              <a:latin typeface="Trebuchet MS"/>
              <a:cs typeface="Trebuchet MS"/>
            </a:endParaRPr>
          </a:p>
        </p:txBody>
      </p:sp>
      <p:pic>
        <p:nvPicPr>
          <p:cNvPr id="4" name="Picture 3">
            <a:extLst>
              <a:ext uri="{FF2B5EF4-FFF2-40B4-BE49-F238E27FC236}">
                <a16:creationId xmlns:a16="http://schemas.microsoft.com/office/drawing/2014/main" id="{19AF7C21-231E-2CD5-B65B-552D2A5FD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331" y="9207917"/>
            <a:ext cx="7383979" cy="494325"/>
          </a:xfrm>
          <a:prstGeom prst="rect">
            <a:avLst/>
          </a:prstGeom>
        </p:spPr>
      </p:pic>
      <p:grpSp>
        <p:nvGrpSpPr>
          <p:cNvPr id="14" name="Group 13">
            <a:extLst>
              <a:ext uri="{FF2B5EF4-FFF2-40B4-BE49-F238E27FC236}">
                <a16:creationId xmlns:a16="http://schemas.microsoft.com/office/drawing/2014/main" id="{D1E62A4C-0CEB-D378-24F5-BA1F07482D8F}"/>
              </a:ext>
            </a:extLst>
          </p:cNvPr>
          <p:cNvGrpSpPr/>
          <p:nvPr/>
        </p:nvGrpSpPr>
        <p:grpSpPr>
          <a:xfrm>
            <a:off x="324170" y="1216091"/>
            <a:ext cx="7133666" cy="1693473"/>
            <a:chOff x="280627" y="1216091"/>
            <a:chExt cx="7133666" cy="1693473"/>
          </a:xfrm>
        </p:grpSpPr>
        <p:sp>
          <p:nvSpPr>
            <p:cNvPr id="11" name="Oval 10">
              <a:extLst>
                <a:ext uri="{FF2B5EF4-FFF2-40B4-BE49-F238E27FC236}">
                  <a16:creationId xmlns:a16="http://schemas.microsoft.com/office/drawing/2014/main" id="{17F99679-C449-0C3F-2AE1-DFA2FB5DA230}"/>
                </a:ext>
              </a:extLst>
            </p:cNvPr>
            <p:cNvSpPr/>
            <p:nvPr/>
          </p:nvSpPr>
          <p:spPr>
            <a:xfrm>
              <a:off x="280627" y="1228940"/>
              <a:ext cx="1930712" cy="1671016"/>
            </a:xfrm>
            <a:prstGeom prst="roundRect">
              <a:avLst/>
            </a:prstGeom>
            <a:blipFill>
              <a:blip r:embed="rId4">
                <a:extLst>
                  <a:ext uri="{28A0092B-C50C-407E-A947-70E740481C1C}">
                    <a14:useLocalDpi xmlns:a14="http://schemas.microsoft.com/office/drawing/2010/main" val="0"/>
                  </a:ext>
                </a:extLst>
              </a:blip>
              <a:stretch>
                <a:fillRect l="-17389" t="-16548" r="-7693" b="-12710"/>
              </a:stretch>
            </a:blipFill>
            <a:ln>
              <a:solidFill>
                <a:srgbClr val="9D2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49771D-B89D-4DB7-8D1D-009B4F3071B4}"/>
                </a:ext>
              </a:extLst>
            </p:cNvPr>
            <p:cNvSpPr/>
            <p:nvPr/>
          </p:nvSpPr>
          <p:spPr>
            <a:xfrm>
              <a:off x="2857600" y="1216091"/>
              <a:ext cx="1948476" cy="1693473"/>
            </a:xfrm>
            <a:prstGeom prst="roundRect">
              <a:avLst/>
            </a:prstGeom>
            <a:blipFill>
              <a:blip r:embed="rId5">
                <a:extLst>
                  <a:ext uri="{28A0092B-C50C-407E-A947-70E740481C1C}">
                    <a14:useLocalDpi xmlns:a14="http://schemas.microsoft.com/office/drawing/2010/main" val="0"/>
                  </a:ext>
                </a:extLst>
              </a:blip>
              <a:stretch>
                <a:fillRect l="-32687" t="-13770" r="393" b="-8175"/>
              </a:stretch>
            </a:blipFill>
            <a:ln>
              <a:solidFill>
                <a:srgbClr val="9D2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1">
              <a:extLst>
                <a:ext uri="{FF2B5EF4-FFF2-40B4-BE49-F238E27FC236}">
                  <a16:creationId xmlns:a16="http://schemas.microsoft.com/office/drawing/2014/main" id="{1C5624B3-5E1A-24BD-EB2E-EBA616FE2DC6}"/>
                </a:ext>
              </a:extLst>
            </p:cNvPr>
            <p:cNvSpPr/>
            <p:nvPr/>
          </p:nvSpPr>
          <p:spPr>
            <a:xfrm>
              <a:off x="5465817" y="1220446"/>
              <a:ext cx="1948476" cy="1688218"/>
            </a:xfrm>
            <a:prstGeom prst="roundRect">
              <a:avLst/>
            </a:prstGeom>
            <a:blipFill>
              <a:blip r:embed="rId6">
                <a:extLst>
                  <a:ext uri="{28A0092B-C50C-407E-A947-70E740481C1C}">
                    <a14:useLocalDpi xmlns:a14="http://schemas.microsoft.com/office/drawing/2010/main" val="0"/>
                  </a:ext>
                </a:extLst>
              </a:blip>
              <a:stretch>
                <a:fillRect l="-59446" t="-29689" r="-35713" b="-6277"/>
              </a:stretch>
            </a:blipFill>
            <a:ln>
              <a:solidFill>
                <a:srgbClr val="9D22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034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E004-C779-6EE0-FF56-778547D231C7}"/>
            </a:ext>
          </a:extLst>
        </p:cNvPr>
        <p:cNvGrpSpPr/>
        <p:nvPr/>
      </p:nvGrpSpPr>
      <p:grpSpPr>
        <a:xfrm>
          <a:off x="0" y="0"/>
          <a:ext cx="0" cy="0"/>
          <a:chOff x="0" y="0"/>
          <a:chExt cx="0" cy="0"/>
        </a:xfrm>
      </p:grpSpPr>
      <p:pic>
        <p:nvPicPr>
          <p:cNvPr id="13" name="Picture 12" descr="A red and yellow oval sign with white text&#10;&#10;AI-generated content may be incorrect.">
            <a:extLst>
              <a:ext uri="{FF2B5EF4-FFF2-40B4-BE49-F238E27FC236}">
                <a16:creationId xmlns:a16="http://schemas.microsoft.com/office/drawing/2014/main" id="{79F3685A-502D-D6B5-16D4-C87D6614B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192" y="0"/>
            <a:ext cx="1596208" cy="909191"/>
          </a:xfrm>
          <a:prstGeom prst="rect">
            <a:avLst/>
          </a:prstGeom>
        </p:spPr>
      </p:pic>
      <p:graphicFrame>
        <p:nvGraphicFramePr>
          <p:cNvPr id="23" name="Table 22">
            <a:extLst>
              <a:ext uri="{FF2B5EF4-FFF2-40B4-BE49-F238E27FC236}">
                <a16:creationId xmlns:a16="http://schemas.microsoft.com/office/drawing/2014/main" id="{5EE0249B-C441-E487-D16A-8D61DA6BC906}"/>
              </a:ext>
            </a:extLst>
          </p:cNvPr>
          <p:cNvGraphicFramePr>
            <a:graphicFrameLocks noGrp="1"/>
          </p:cNvGraphicFramePr>
          <p:nvPr>
            <p:extLst>
              <p:ext uri="{D42A27DB-BD31-4B8C-83A1-F6EECF244321}">
                <p14:modId xmlns:p14="http://schemas.microsoft.com/office/powerpoint/2010/main" val="3781979928"/>
              </p:ext>
            </p:extLst>
          </p:nvPr>
        </p:nvGraphicFramePr>
        <p:xfrm>
          <a:off x="230120" y="4117591"/>
          <a:ext cx="7309194" cy="3633448"/>
        </p:xfrm>
        <a:graphic>
          <a:graphicData uri="http://schemas.openxmlformats.org/drawingml/2006/table">
            <a:tbl>
              <a:tblPr firstRow="1" bandRow="1">
                <a:tableStyleId>{5C22544A-7EE6-4342-B048-85BDC9FD1C3A}</a:tableStyleId>
              </a:tblPr>
              <a:tblGrid>
                <a:gridCol w="7309194">
                  <a:extLst>
                    <a:ext uri="{9D8B030D-6E8A-4147-A177-3AD203B41FA5}">
                      <a16:colId xmlns:a16="http://schemas.microsoft.com/office/drawing/2014/main" val="2165784009"/>
                    </a:ext>
                  </a:extLst>
                </a:gridCol>
              </a:tblGrid>
              <a:tr h="356848">
                <a:tc>
                  <a:txBody>
                    <a:bodyPr/>
                    <a:lstStyle/>
                    <a:p>
                      <a:r>
                        <a:rPr lang="en-US">
                          <a:solidFill>
                            <a:schemeClr val="bg1"/>
                          </a:solidFill>
                          <a:latin typeface="Century Schoolbook" panose="02040604050505020304" pitchFamily="18" charset="0"/>
                        </a:rPr>
                        <a:t>Operator Terms &amp; Conditions:</a:t>
                      </a:r>
                      <a:endParaRPr>
                        <a:solidFill>
                          <a:schemeClr val="bg1"/>
                        </a:solidFill>
                        <a:latin typeface="Century Schoolbook" panose="02040604050505020304" pitchFamily="18" charset="0"/>
                      </a:endParaRP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rgbClr val="454446"/>
                    </a:solidFill>
                  </a:tcPr>
                </a:tc>
                <a:extLst>
                  <a:ext uri="{0D108BD9-81ED-4DB2-BD59-A6C34878D82A}">
                    <a16:rowId xmlns:a16="http://schemas.microsoft.com/office/drawing/2014/main" val="2606647438"/>
                  </a:ext>
                </a:extLst>
              </a:tr>
              <a:tr h="2311970">
                <a:tc>
                  <a:txBody>
                    <a:bodyPr/>
                    <a:lstStyle/>
                    <a:p>
                      <a:r>
                        <a:rPr lang="en-US" sz="1100">
                          <a:latin typeface="Century Schoolbook" panose="02040604050505020304" pitchFamily="18" charset="0"/>
                        </a:rPr>
                        <a:t>Operators are eligible to participate in the promotion. </a:t>
                      </a:r>
                    </a:p>
                    <a:p>
                      <a:endParaRPr lang="en-US" sz="1100">
                        <a:latin typeface="Century Schoolbook" panose="02040604050505020304" pitchFamily="18" charset="0"/>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1100">
                          <a:latin typeface="Century Schoolbook"/>
                        </a:rPr>
                        <a:t>The discount rates are valid from April 27, 2025, to July 26, 2025, but once applied are good in perpetuity, and applies only to the product codes specified in this promotion. </a:t>
                      </a:r>
                      <a:r>
                        <a:rPr lang="en-US" sz="1100">
                          <a:latin typeface="Century Schoolbook" panose="02040604050505020304" pitchFamily="18" charset="0"/>
                        </a:rPr>
                        <a:t>The discount is off price list and total price correlates with price list changes. </a:t>
                      </a:r>
                    </a:p>
                    <a:p>
                      <a:pPr marL="0" marR="0" lvl="0" indent="0" algn="l" defTabSz="777240" rtl="0" eaLnBrk="1" fontAlgn="auto" latinLnBrk="0" hangingPunct="1">
                        <a:lnSpc>
                          <a:spcPct val="100000"/>
                        </a:lnSpc>
                        <a:spcBef>
                          <a:spcPts val="0"/>
                        </a:spcBef>
                        <a:spcAft>
                          <a:spcPts val="0"/>
                        </a:spcAft>
                        <a:buClrTx/>
                        <a:buSzTx/>
                        <a:buFontTx/>
                        <a:buNone/>
                        <a:tabLst/>
                        <a:defRPr/>
                      </a:pPr>
                      <a:endParaRPr lang="en-US" sz="1100">
                        <a:latin typeface="Century Schoolbook" panose="02040604050505020304" pitchFamily="18" charset="0"/>
                      </a:endParaRPr>
                    </a:p>
                    <a:p>
                      <a:pPr marL="0" marR="0" lvl="0" indent="0" algn="l" defTabSz="777240" rtl="0" eaLnBrk="1" fontAlgn="auto" latinLnBrk="0" hangingPunct="1">
                        <a:lnSpc>
                          <a:spcPct val="100000"/>
                        </a:lnSpc>
                        <a:spcBef>
                          <a:spcPts val="0"/>
                        </a:spcBef>
                        <a:spcAft>
                          <a:spcPts val="0"/>
                        </a:spcAft>
                        <a:buClrTx/>
                        <a:buSzTx/>
                        <a:buFontTx/>
                        <a:buNone/>
                        <a:tabLst/>
                        <a:defRPr/>
                      </a:pPr>
                      <a:r>
                        <a:rPr lang="en-US" sz="1100">
                          <a:latin typeface="Century Schoolbook" panose="02040604050505020304" pitchFamily="18" charset="0"/>
                        </a:rPr>
                        <a:t>The rates are valid during the promotion period. </a:t>
                      </a:r>
                    </a:p>
                    <a:p>
                      <a:pPr marL="171450" indent="-171450">
                        <a:buFont typeface="Arial" panose="020B0604020202020204" pitchFamily="34" charset="0"/>
                        <a:buChar char="•"/>
                      </a:pPr>
                      <a:r>
                        <a:rPr lang="en-US" sz="1100" b="1">
                          <a:latin typeface="Century Schoolbook" panose="02040604050505020304" pitchFamily="18" charset="0"/>
                        </a:rPr>
                        <a:t>Prepared Discount Rates: </a:t>
                      </a:r>
                    </a:p>
                    <a:p>
                      <a:pPr marL="560070" lvl="1" indent="-171450">
                        <a:buFont typeface="Arial" panose="020B0604020202020204" pitchFamily="34" charset="0"/>
                        <a:buChar char="•"/>
                      </a:pPr>
                      <a:r>
                        <a:rPr lang="en-US" sz="1100" b="1">
                          <a:latin typeface="Century Schoolbook" panose="02040604050505020304" pitchFamily="18" charset="0"/>
                        </a:rPr>
                        <a:t>Bacon Toppings: </a:t>
                      </a:r>
                      <a:r>
                        <a:rPr lang="en-US" sz="1100">
                          <a:latin typeface="Century Schoolbook" panose="02040604050505020304" pitchFamily="18" charset="0"/>
                        </a:rPr>
                        <a:t>$1.00/lb </a:t>
                      </a:r>
                    </a:p>
                    <a:p>
                      <a:pPr marL="560070" lvl="1" indent="-171450">
                        <a:buFont typeface="Arial" panose="020B0604020202020204" pitchFamily="34" charset="0"/>
                        <a:buChar char="•"/>
                      </a:pPr>
                      <a:r>
                        <a:rPr lang="en-US" sz="1100" b="1">
                          <a:latin typeface="Century Schoolbook" panose="02040604050505020304" pitchFamily="18" charset="0"/>
                        </a:rPr>
                        <a:t>Pepperoni, Salami, and Fully Cooked Philly</a:t>
                      </a:r>
                      <a:r>
                        <a:rPr lang="en-US" sz="1100">
                          <a:latin typeface="Century Schoolbook" panose="02040604050505020304" pitchFamily="18" charset="0"/>
                        </a:rPr>
                        <a:t>: $.65/lb </a:t>
                      </a:r>
                    </a:p>
                    <a:p>
                      <a:pPr marL="560070" lvl="1" indent="-171450">
                        <a:buFont typeface="Arial" panose="020B0604020202020204" pitchFamily="34" charset="0"/>
                        <a:buChar char="•"/>
                      </a:pPr>
                      <a:r>
                        <a:rPr lang="en-US" sz="1100" b="1">
                          <a:latin typeface="Century Schoolbook" panose="02040604050505020304" pitchFamily="18" charset="0"/>
                        </a:rPr>
                        <a:t>Crumbles: </a:t>
                      </a:r>
                      <a:r>
                        <a:rPr lang="en-US" sz="1100">
                          <a:latin typeface="Century Schoolbook" panose="02040604050505020304" pitchFamily="18" charset="0"/>
                        </a:rPr>
                        <a:t>$.50/lb</a:t>
                      </a:r>
                      <a:endParaRPr lang="en-US" sz="1100" i="0">
                        <a:latin typeface="Century Schoolbook" panose="02040604050505020304" pitchFamily="18" charset="0"/>
                      </a:endParaRPr>
                    </a:p>
                    <a:p>
                      <a:pPr marL="0" lvl="0" indent="0">
                        <a:buFont typeface="Arial" panose="020B0604020202020204" pitchFamily="34" charset="0"/>
                        <a:buNone/>
                      </a:pPr>
                      <a:endParaRPr lang="en-US" sz="1100" i="0">
                        <a:latin typeface="Century Schoolbook" panose="02040604050505020304" pitchFamily="18" charset="0"/>
                      </a:endParaRPr>
                    </a:p>
                    <a:p>
                      <a:pPr marL="171450" indent="-171450">
                        <a:buFont typeface="Arial" panose="020B0604020202020204" pitchFamily="34" charset="0"/>
                        <a:buChar char="•"/>
                      </a:pPr>
                      <a:r>
                        <a:rPr lang="en-US" sz="1100" b="1">
                          <a:latin typeface="Century Schoolbook" panose="02040604050505020304" pitchFamily="18" charset="0"/>
                        </a:rPr>
                        <a:t>Poultry Discount Rates:</a:t>
                      </a:r>
                    </a:p>
                    <a:p>
                      <a:pPr marL="560070" lvl="1" indent="-171450">
                        <a:buFont typeface="Arial" panose="020B0604020202020204" pitchFamily="34" charset="0"/>
                        <a:buChar char="•"/>
                      </a:pPr>
                      <a:r>
                        <a:rPr lang="en-US" sz="1100" b="1">
                          <a:latin typeface="Century Schoolbook" panose="02040604050505020304" pitchFamily="18" charset="0"/>
                        </a:rPr>
                        <a:t>Bone-In Wings</a:t>
                      </a:r>
                      <a:r>
                        <a:rPr lang="en-US" sz="1100" b="0">
                          <a:latin typeface="Century Schoolbook" panose="02040604050505020304" pitchFamily="18" charset="0"/>
                        </a:rPr>
                        <a:t>: </a:t>
                      </a:r>
                    </a:p>
                    <a:p>
                      <a:pPr marL="948690" lvl="2" indent="-171450">
                        <a:buFont typeface="Arial" panose="020B0604020202020204" pitchFamily="34" charset="0"/>
                        <a:buChar char="•"/>
                      </a:pPr>
                      <a:r>
                        <a:rPr lang="en-US" sz="1100" b="1" i="1">
                          <a:latin typeface="Century Schoolbook" panose="02040604050505020304" pitchFamily="18" charset="0"/>
                        </a:rPr>
                        <a:t>Tyson® </a:t>
                      </a:r>
                      <a:r>
                        <a:rPr lang="en-US" sz="1100" b="0">
                          <a:latin typeface="Century Schoolbook" panose="02040604050505020304" pitchFamily="18" charset="0"/>
                        </a:rPr>
                        <a:t>$.30/lb</a:t>
                      </a:r>
                    </a:p>
                    <a:p>
                      <a:pPr marL="948690" lvl="2" indent="-171450">
                        <a:buFont typeface="Arial" panose="020B0604020202020204" pitchFamily="34" charset="0"/>
                        <a:buChar char="•"/>
                      </a:pPr>
                      <a:r>
                        <a:rPr lang="en-US" sz="1100" b="1" i="1">
                          <a:latin typeface="Century Schoolbook" panose="02040604050505020304" pitchFamily="18" charset="0"/>
                        </a:rPr>
                        <a:t>Tyson Red Label® </a:t>
                      </a:r>
                      <a:r>
                        <a:rPr lang="en-US" sz="1100" b="0">
                          <a:latin typeface="Century Schoolbook" panose="02040604050505020304" pitchFamily="18" charset="0"/>
                        </a:rPr>
                        <a:t>$.08/lb</a:t>
                      </a:r>
                    </a:p>
                    <a:p>
                      <a:pPr marL="171450" indent="-171450">
                        <a:buFont typeface="Arial" panose="020B0604020202020204" pitchFamily="34" charset="0"/>
                        <a:buChar char="•"/>
                      </a:pPr>
                      <a:endParaRPr lang="en-US" sz="1100">
                        <a:latin typeface="Century Schoolbook" panose="02040604050505020304" pitchFamily="18" charset="0"/>
                      </a:endParaRPr>
                    </a:p>
                    <a:p>
                      <a:r>
                        <a:rPr lang="en-US" sz="1100">
                          <a:latin typeface="Century Schoolbook" panose="02040604050505020304" pitchFamily="18" charset="0"/>
                        </a:rPr>
                        <a:t>Payment will be based on a fixed price and connected with the Tyson Foods Price List. Participation requires confirming the products with Prepared or Poultry RevMan Partner. </a:t>
                      </a:r>
                    </a:p>
                  </a:txBody>
                  <a:tcP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466871"/>
                  </a:ext>
                </a:extLst>
              </a:tr>
            </a:tbl>
          </a:graphicData>
        </a:graphic>
      </p:graphicFrame>
      <p:grpSp>
        <p:nvGrpSpPr>
          <p:cNvPr id="2" name="Group 1">
            <a:extLst>
              <a:ext uri="{FF2B5EF4-FFF2-40B4-BE49-F238E27FC236}">
                <a16:creationId xmlns:a16="http://schemas.microsoft.com/office/drawing/2014/main" id="{4765CBFA-D8EF-AB7C-1AFC-A49C5B676D5C}"/>
              </a:ext>
            </a:extLst>
          </p:cNvPr>
          <p:cNvGrpSpPr/>
          <p:nvPr/>
        </p:nvGrpSpPr>
        <p:grpSpPr>
          <a:xfrm>
            <a:off x="304800" y="1368491"/>
            <a:ext cx="7267574" cy="2070034"/>
            <a:chOff x="481325" y="1523837"/>
            <a:chExt cx="6330133" cy="1494466"/>
          </a:xfrm>
        </p:grpSpPr>
        <p:sp>
          <p:nvSpPr>
            <p:cNvPr id="3" name="Oval 9">
              <a:extLst>
                <a:ext uri="{FF2B5EF4-FFF2-40B4-BE49-F238E27FC236}">
                  <a16:creationId xmlns:a16="http://schemas.microsoft.com/office/drawing/2014/main" id="{FDDAB3BD-A61B-6506-3DDF-3B2DCBC751BF}"/>
                </a:ext>
              </a:extLst>
            </p:cNvPr>
            <p:cNvSpPr/>
            <p:nvPr/>
          </p:nvSpPr>
          <p:spPr>
            <a:xfrm>
              <a:off x="481325" y="1540377"/>
              <a:ext cx="2038740" cy="1477926"/>
            </a:xfrm>
            <a:prstGeom prst="roundRect">
              <a:avLst/>
            </a:prstGeom>
            <a:blipFill>
              <a:blip r:embed="rId3">
                <a:extLst>
                  <a:ext uri="{28A0092B-C50C-407E-A947-70E740481C1C}">
                    <a14:useLocalDpi xmlns:a14="http://schemas.microsoft.com/office/drawing/2010/main" val="0"/>
                  </a:ext>
                </a:extLst>
              </a:blip>
              <a:stretch>
                <a:fillRect l="-43431" t="-22631" r="-20187" b="-3194"/>
              </a:stretch>
            </a:blipFill>
            <a:ln>
              <a:solidFill>
                <a:srgbClr val="454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10">
              <a:extLst>
                <a:ext uri="{FF2B5EF4-FFF2-40B4-BE49-F238E27FC236}">
                  <a16:creationId xmlns:a16="http://schemas.microsoft.com/office/drawing/2014/main" id="{7AE4D3AF-EBF2-96C1-2B1D-D4CF563311CB}"/>
                </a:ext>
              </a:extLst>
            </p:cNvPr>
            <p:cNvSpPr/>
            <p:nvPr/>
          </p:nvSpPr>
          <p:spPr>
            <a:xfrm>
              <a:off x="4779119" y="1523837"/>
              <a:ext cx="2032339" cy="1477926"/>
            </a:xfrm>
            <a:prstGeom prst="roundRect">
              <a:avLst/>
            </a:prstGeom>
            <a:blipFill>
              <a:blip r:embed="rId4">
                <a:extLst>
                  <a:ext uri="{28A0092B-C50C-407E-A947-70E740481C1C}">
                    <a14:useLocalDpi xmlns:a14="http://schemas.microsoft.com/office/drawing/2010/main" val="0"/>
                  </a:ext>
                </a:extLst>
              </a:blip>
              <a:stretch>
                <a:fillRect l="-8353" t="-8146" r="-3645" b="-3851"/>
              </a:stretch>
            </a:blipFill>
            <a:ln>
              <a:solidFill>
                <a:srgbClr val="454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F89FF83E-DE7A-2705-6604-5A1B565CCEF8}"/>
                </a:ext>
              </a:extLst>
            </p:cNvPr>
            <p:cNvSpPr/>
            <p:nvPr/>
          </p:nvSpPr>
          <p:spPr>
            <a:xfrm>
              <a:off x="2622552" y="1528897"/>
              <a:ext cx="2051038" cy="1477926"/>
            </a:xfrm>
            <a:prstGeom prst="roundRect">
              <a:avLst/>
            </a:prstGeom>
            <a:blipFill>
              <a:blip r:embed="rId5">
                <a:extLst>
                  <a:ext uri="{28A0092B-C50C-407E-A947-70E740481C1C}">
                    <a14:useLocalDpi xmlns:a14="http://schemas.microsoft.com/office/drawing/2010/main" val="0"/>
                  </a:ext>
                </a:extLst>
              </a:blip>
              <a:stretch>
                <a:fillRect l="-19195" t="-9694" r="-1" b="-9502"/>
              </a:stretch>
            </a:blipFill>
            <a:ln>
              <a:solidFill>
                <a:srgbClr val="454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8C1FD95-3AF5-69D6-AB96-E91A48A8653A}"/>
              </a:ext>
            </a:extLst>
          </p:cNvPr>
          <p:cNvSpPr txBox="1"/>
          <p:nvPr/>
        </p:nvSpPr>
        <p:spPr>
          <a:xfrm>
            <a:off x="179485" y="87086"/>
            <a:ext cx="5176286" cy="1328023"/>
          </a:xfrm>
          <a:prstGeom prst="bracketPair">
            <a:avLst/>
          </a:prstGeom>
          <a:noFill/>
          <a:ln>
            <a:solidFill>
              <a:schemeClr val="tx1"/>
            </a:solidFill>
          </a:ln>
        </p:spPr>
        <p:txBody>
          <a:bodyPr wrap="square" lIns="91440" tIns="45720" rIns="91440" bIns="45720" rtlCol="0" anchor="t">
            <a:spAutoFit/>
          </a:bodyPr>
          <a:lstStyle/>
          <a:p>
            <a:r>
              <a:rPr lang="en-US" b="1" dirty="0">
                <a:latin typeface="Century Schoolbook"/>
              </a:rPr>
              <a:t>Ultimate Pizza &amp; Bone-In Wings Promo</a:t>
            </a:r>
          </a:p>
          <a:p>
            <a:r>
              <a:rPr lang="en-US" b="1" dirty="0">
                <a:solidFill>
                  <a:srgbClr val="FF0000"/>
                </a:solidFill>
                <a:latin typeface="Century Schoolbook"/>
              </a:rPr>
              <a:t>Operator</a:t>
            </a:r>
          </a:p>
          <a:p>
            <a:r>
              <a:rPr lang="en-US" b="1" dirty="0">
                <a:latin typeface="Century Schoolbook"/>
              </a:rPr>
              <a:t>Any 90 Day period with a start date with in the next 60 days  starting May 4th </a:t>
            </a:r>
            <a:endParaRPr lang="en-US" dirty="0"/>
          </a:p>
        </p:txBody>
      </p:sp>
    </p:spTree>
    <p:extLst>
      <p:ext uri="{BB962C8B-B14F-4D97-AF65-F5344CB8AC3E}">
        <p14:creationId xmlns:p14="http://schemas.microsoft.com/office/powerpoint/2010/main" val="318894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D590E-A0D7-E3B1-5F55-9FE2A5EDC083}"/>
            </a:ext>
          </a:extLst>
        </p:cNvPr>
        <p:cNvGrpSpPr/>
        <p:nvPr/>
      </p:nvGrpSpPr>
      <p:grpSpPr>
        <a:xfrm>
          <a:off x="0" y="0"/>
          <a:ext cx="0" cy="0"/>
          <a:chOff x="0" y="0"/>
          <a:chExt cx="0" cy="0"/>
        </a:xfrm>
      </p:grpSpPr>
      <p:pic>
        <p:nvPicPr>
          <p:cNvPr id="8" name="Picture 7" descr="A red and yellow oval sign with white text&#10;&#10;AI-generated content may be incorrect.">
            <a:extLst>
              <a:ext uri="{FF2B5EF4-FFF2-40B4-BE49-F238E27FC236}">
                <a16:creationId xmlns:a16="http://schemas.microsoft.com/office/drawing/2014/main" id="{712872EF-0AC7-D6C5-C162-665F54662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192" y="0"/>
            <a:ext cx="1596208" cy="909191"/>
          </a:xfrm>
          <a:prstGeom prst="rect">
            <a:avLst/>
          </a:prstGeom>
        </p:spPr>
      </p:pic>
      <p:sp>
        <p:nvSpPr>
          <p:cNvPr id="4" name="TextBox 3">
            <a:extLst>
              <a:ext uri="{FF2B5EF4-FFF2-40B4-BE49-F238E27FC236}">
                <a16:creationId xmlns:a16="http://schemas.microsoft.com/office/drawing/2014/main" id="{F889BC14-AFBB-068E-5DFE-CC3095CB039E}"/>
              </a:ext>
            </a:extLst>
          </p:cNvPr>
          <p:cNvSpPr txBox="1"/>
          <p:nvPr/>
        </p:nvSpPr>
        <p:spPr>
          <a:xfrm>
            <a:off x="179485" y="87086"/>
            <a:ext cx="5176286" cy="1328023"/>
          </a:xfrm>
          <a:prstGeom prst="bracketPair">
            <a:avLst/>
          </a:prstGeom>
          <a:noFill/>
          <a:ln>
            <a:solidFill>
              <a:schemeClr val="tx1"/>
            </a:solidFill>
          </a:ln>
        </p:spPr>
        <p:txBody>
          <a:bodyPr wrap="square" lIns="91440" tIns="45720" rIns="91440" bIns="45720" rtlCol="0" anchor="t">
            <a:spAutoFit/>
          </a:bodyPr>
          <a:lstStyle/>
          <a:p>
            <a:r>
              <a:rPr lang="en-US" b="1" dirty="0">
                <a:latin typeface="Century Schoolbook"/>
              </a:rPr>
              <a:t>Ultimate Pizza &amp; Bone-In Wings Promo</a:t>
            </a:r>
          </a:p>
          <a:p>
            <a:r>
              <a:rPr lang="en-US" b="1" dirty="0">
                <a:latin typeface="Century Schoolbook"/>
              </a:rPr>
              <a:t>Operator</a:t>
            </a:r>
          </a:p>
          <a:p>
            <a:r>
              <a:rPr lang="en-US" b="1" dirty="0">
                <a:latin typeface="Century Schoolbook"/>
              </a:rPr>
              <a:t>Any 90 Day period with a start date with in the next 60 days  starting May 4th </a:t>
            </a:r>
            <a:endParaRPr lang="en-US" dirty="0"/>
          </a:p>
        </p:txBody>
      </p:sp>
      <p:graphicFrame>
        <p:nvGraphicFramePr>
          <p:cNvPr id="2" name="Table 1">
            <a:extLst>
              <a:ext uri="{FF2B5EF4-FFF2-40B4-BE49-F238E27FC236}">
                <a16:creationId xmlns:a16="http://schemas.microsoft.com/office/drawing/2014/main" id="{E011E95D-CBB5-09A1-21C6-28FBD9EAC77E}"/>
              </a:ext>
            </a:extLst>
          </p:cNvPr>
          <p:cNvGraphicFramePr>
            <a:graphicFrameLocks noGrp="1"/>
          </p:cNvGraphicFramePr>
          <p:nvPr>
            <p:extLst>
              <p:ext uri="{D42A27DB-BD31-4B8C-83A1-F6EECF244321}">
                <p14:modId xmlns:p14="http://schemas.microsoft.com/office/powerpoint/2010/main" val="974479276"/>
              </p:ext>
            </p:extLst>
          </p:nvPr>
        </p:nvGraphicFramePr>
        <p:xfrm>
          <a:off x="239234" y="1185218"/>
          <a:ext cx="7315201" cy="2961481"/>
        </p:xfrm>
        <a:graphic>
          <a:graphicData uri="http://schemas.openxmlformats.org/drawingml/2006/table">
            <a:tbl>
              <a:tblPr/>
              <a:tblGrid>
                <a:gridCol w="930348">
                  <a:extLst>
                    <a:ext uri="{9D8B030D-6E8A-4147-A177-3AD203B41FA5}">
                      <a16:colId xmlns:a16="http://schemas.microsoft.com/office/drawing/2014/main" val="1140596074"/>
                    </a:ext>
                  </a:extLst>
                </a:gridCol>
                <a:gridCol w="4572000">
                  <a:extLst>
                    <a:ext uri="{9D8B030D-6E8A-4147-A177-3AD203B41FA5}">
                      <a16:colId xmlns:a16="http://schemas.microsoft.com/office/drawing/2014/main" val="4256324207"/>
                    </a:ext>
                  </a:extLst>
                </a:gridCol>
                <a:gridCol w="893275">
                  <a:extLst>
                    <a:ext uri="{9D8B030D-6E8A-4147-A177-3AD203B41FA5}">
                      <a16:colId xmlns:a16="http://schemas.microsoft.com/office/drawing/2014/main" val="1881786417"/>
                    </a:ext>
                  </a:extLst>
                </a:gridCol>
                <a:gridCol w="919578">
                  <a:extLst>
                    <a:ext uri="{9D8B030D-6E8A-4147-A177-3AD203B41FA5}">
                      <a16:colId xmlns:a16="http://schemas.microsoft.com/office/drawing/2014/main" val="3195664207"/>
                    </a:ext>
                  </a:extLst>
                </a:gridCol>
              </a:tblGrid>
              <a:tr h="228506">
                <a:tc gridSpan="4">
                  <a:txBody>
                    <a:bodyPr/>
                    <a:lstStyle/>
                    <a:p>
                      <a:pPr algn="ctr" rtl="0" fontAlgn="ctr"/>
                      <a:r>
                        <a:rPr lang="en-US" sz="800" b="1" i="0" u="none" strike="noStrike">
                          <a:solidFill>
                            <a:srgbClr val="FFFFFF"/>
                          </a:solidFill>
                          <a:effectLst/>
                          <a:latin typeface="Century Schoolbook" panose="02040604050505020304" pitchFamily="18" charset="0"/>
                        </a:rPr>
                        <a:t>Bacon Toppings</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45444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6429367"/>
                  </a:ext>
                </a:extLst>
              </a:tr>
              <a:tr h="447915">
                <a:tc>
                  <a:txBody>
                    <a:bodyPr/>
                    <a:lstStyle/>
                    <a:p>
                      <a:pPr algn="ctr" rtl="0" fontAlgn="ctr"/>
                      <a:r>
                        <a:rPr lang="en-US" sz="800" b="1" i="0" u="none" strike="noStrike">
                          <a:solidFill>
                            <a:srgbClr val="000000"/>
                          </a:solidFill>
                          <a:effectLst/>
                          <a:latin typeface="Century Schoolbook" panose="02040604050505020304" pitchFamily="18" charset="0"/>
                        </a:rPr>
                        <a:t>Product Number</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Product Description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Case Net Weight </a:t>
                      </a:r>
                    </a:p>
                    <a:p>
                      <a:pPr algn="ctr" rtl="0" fontAlgn="ctr"/>
                      <a:r>
                        <a:rPr lang="en-US" sz="800" b="1" i="0" u="none" strike="noStrike">
                          <a:solidFill>
                            <a:srgbClr val="000000"/>
                          </a:solidFill>
                          <a:effectLst/>
                          <a:latin typeface="Century Schoolbook" panose="02040604050505020304" pitchFamily="18" charset="0"/>
                        </a:rPr>
                        <a:t>(lb)</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Discount Rate/</a:t>
                      </a:r>
                    </a:p>
                    <a:p>
                      <a:pPr algn="ctr" rtl="0" fontAlgn="ctr"/>
                      <a:r>
                        <a:rPr lang="en-US" sz="800" b="1" i="0" u="none" strike="noStrike">
                          <a:solidFill>
                            <a:srgbClr val="000000"/>
                          </a:solidFill>
                          <a:effectLst/>
                          <a:latin typeface="Century Schoolbook" panose="02040604050505020304" pitchFamily="18" charset="0"/>
                        </a:rPr>
                        <a:t>lb</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extLst>
                  <a:ext uri="{0D108BD9-81ED-4DB2-BD59-A6C34878D82A}">
                    <a16:rowId xmlns:a16="http://schemas.microsoft.com/office/drawing/2014/main" val="2836088481"/>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10000043794</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Bacon Pieces 1/4"</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812617652"/>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10000043793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Hardwood Smoked 1/4"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618104857"/>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10000043802</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Hardwood Smoked 3/8"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445277837"/>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10000043800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Bacon Pieces 1/2"</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421811918"/>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10000043804</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Hardwood Smoked 1/2"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755326064"/>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10000043797</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Hardwood Smoked 5/8"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058117081"/>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10000044037</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Hardwood Smoked Regular Cooked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727325652"/>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10000044019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Hardwood Smoked Regular Cooked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047556788"/>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10000044038</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Jimmy Dean® </a:t>
                      </a:r>
                      <a:r>
                        <a:rPr lang="en-US" sz="800" b="0" i="0" u="none" strike="noStrike">
                          <a:solidFill>
                            <a:srgbClr val="000000"/>
                          </a:solidFill>
                          <a:effectLst/>
                          <a:latin typeface="Century Schoolbook" panose="02040604050505020304" pitchFamily="18" charset="0"/>
                        </a:rPr>
                        <a:t>Fully Cooked Bacon Pieces</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4279769"/>
                  </a:ext>
                </a:extLst>
              </a:tr>
              <a:tr h="228506">
                <a:tc>
                  <a:txBody>
                    <a:bodyPr/>
                    <a:lstStyle/>
                    <a:p>
                      <a:pPr algn="ctr" rtl="0" fontAlgn="ctr"/>
                      <a:r>
                        <a:rPr lang="en-US" sz="800" b="0" i="0" u="none" strike="noStrike">
                          <a:solidFill>
                            <a:srgbClr val="000000"/>
                          </a:solidFill>
                          <a:effectLst/>
                          <a:latin typeface="Century Schoolbook" panose="02040604050505020304" pitchFamily="18" charset="0"/>
                        </a:rPr>
                        <a:t>10240300269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Bakin' Bacon™ </a:t>
                      </a:r>
                      <a:r>
                        <a:rPr lang="en-US" sz="800" b="0" i="0" u="none" strike="noStrike">
                          <a:solidFill>
                            <a:srgbClr val="000000"/>
                          </a:solidFill>
                          <a:effectLst/>
                          <a:latin typeface="Century Schoolbook" panose="02040604050505020304" pitchFamily="18" charset="0"/>
                        </a:rPr>
                        <a:t>Heat-N-Serve Pizza Topping, 1/2 Inch x 1/2 Inch Diced</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278930430"/>
                  </a:ext>
                </a:extLst>
              </a:tr>
            </a:tbl>
          </a:graphicData>
        </a:graphic>
      </p:graphicFrame>
      <p:graphicFrame>
        <p:nvGraphicFramePr>
          <p:cNvPr id="3" name="Table 2">
            <a:extLst>
              <a:ext uri="{FF2B5EF4-FFF2-40B4-BE49-F238E27FC236}">
                <a16:creationId xmlns:a16="http://schemas.microsoft.com/office/drawing/2014/main" id="{7A49BD04-B06C-FD4C-AB99-5152DD04DB29}"/>
              </a:ext>
            </a:extLst>
          </p:cNvPr>
          <p:cNvGraphicFramePr>
            <a:graphicFrameLocks noGrp="1"/>
          </p:cNvGraphicFramePr>
          <p:nvPr>
            <p:extLst>
              <p:ext uri="{D42A27DB-BD31-4B8C-83A1-F6EECF244321}">
                <p14:modId xmlns:p14="http://schemas.microsoft.com/office/powerpoint/2010/main" val="2906806311"/>
              </p:ext>
            </p:extLst>
          </p:nvPr>
        </p:nvGraphicFramePr>
        <p:xfrm>
          <a:off x="237276" y="5036052"/>
          <a:ext cx="7333105" cy="3820874"/>
        </p:xfrm>
        <a:graphic>
          <a:graphicData uri="http://schemas.openxmlformats.org/drawingml/2006/table">
            <a:tbl>
              <a:tblPr/>
              <a:tblGrid>
                <a:gridCol w="921673">
                  <a:extLst>
                    <a:ext uri="{9D8B030D-6E8A-4147-A177-3AD203B41FA5}">
                      <a16:colId xmlns:a16="http://schemas.microsoft.com/office/drawing/2014/main" val="3309428945"/>
                    </a:ext>
                  </a:extLst>
                </a:gridCol>
                <a:gridCol w="4550735">
                  <a:extLst>
                    <a:ext uri="{9D8B030D-6E8A-4147-A177-3AD203B41FA5}">
                      <a16:colId xmlns:a16="http://schemas.microsoft.com/office/drawing/2014/main" val="907267297"/>
                    </a:ext>
                  </a:extLst>
                </a:gridCol>
                <a:gridCol w="893054">
                  <a:extLst>
                    <a:ext uri="{9D8B030D-6E8A-4147-A177-3AD203B41FA5}">
                      <a16:colId xmlns:a16="http://schemas.microsoft.com/office/drawing/2014/main" val="769279154"/>
                    </a:ext>
                  </a:extLst>
                </a:gridCol>
                <a:gridCol w="967643">
                  <a:extLst>
                    <a:ext uri="{9D8B030D-6E8A-4147-A177-3AD203B41FA5}">
                      <a16:colId xmlns:a16="http://schemas.microsoft.com/office/drawing/2014/main" val="4062719875"/>
                    </a:ext>
                  </a:extLst>
                </a:gridCol>
              </a:tblGrid>
              <a:tr h="182292">
                <a:tc gridSpan="4">
                  <a:txBody>
                    <a:bodyPr/>
                    <a:lstStyle/>
                    <a:p>
                      <a:pPr algn="ctr" rtl="0" fontAlgn="ctr"/>
                      <a:r>
                        <a:rPr lang="en-US" sz="800" b="1" i="0" u="none" strike="noStrike">
                          <a:solidFill>
                            <a:srgbClr val="FFFFFF"/>
                          </a:solidFill>
                          <a:effectLst/>
                          <a:latin typeface="Century Schoolbook" panose="02040604050505020304" pitchFamily="18" charset="0"/>
                        </a:rPr>
                        <a:t>Pepperoni, Salami, Fully Cooked Philly</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45444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71382681"/>
                  </a:ext>
                </a:extLst>
              </a:tr>
              <a:tr h="357326">
                <a:tc>
                  <a:txBody>
                    <a:bodyPr/>
                    <a:lstStyle/>
                    <a:p>
                      <a:pPr algn="ctr" rtl="0" fontAlgn="ctr"/>
                      <a:r>
                        <a:rPr lang="en-US" sz="800" b="1" i="0" u="none" strike="noStrike">
                          <a:solidFill>
                            <a:srgbClr val="000000"/>
                          </a:solidFill>
                          <a:effectLst/>
                          <a:latin typeface="Century Schoolbook" panose="02040604050505020304" pitchFamily="18" charset="0"/>
                        </a:rPr>
                        <a:t>Product Number</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Product Description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Case Net Weight (lb)</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Discount Rate/</a:t>
                      </a:r>
                    </a:p>
                    <a:p>
                      <a:pPr algn="ctr" rtl="0" fontAlgn="ctr"/>
                      <a:r>
                        <a:rPr lang="en-US" sz="800" b="1" i="0" u="none" strike="noStrike">
                          <a:solidFill>
                            <a:srgbClr val="000000"/>
                          </a:solidFill>
                          <a:effectLst/>
                          <a:latin typeface="Century Schoolbook" panose="02040604050505020304" pitchFamily="18" charset="0"/>
                        </a:rPr>
                        <a:t>lb</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extLst>
                  <a:ext uri="{0D108BD9-81ED-4DB2-BD59-A6C34878D82A}">
                    <a16:rowId xmlns:a16="http://schemas.microsoft.com/office/drawing/2014/main" val="1680416977"/>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10000039352</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147932524"/>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10050140269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14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05431556"/>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10157320393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14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765534816"/>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10157330393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14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538987872"/>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11042320389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12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18764207"/>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11050050269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14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43573178"/>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11050170269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14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220344298"/>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10000037705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Cupping Pepperoni</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848940218"/>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10000060171</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Cupping Pepperoni, 20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217241581"/>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11042160269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Sandwich Style Pepperoni, 8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25841982"/>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10212010269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made with Chicken and Beef</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092913902"/>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10587030465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Pepperoni, Chicken Added, 14 Slices per oz.</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25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170824282"/>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10000012348</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Pork, Italian Dry Salami, Sliced</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16</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06023591"/>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10000065158</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Sliced Hard Salami</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699458373"/>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10044410654</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 </a:t>
                      </a:r>
                      <a:r>
                        <a:rPr lang="en-US" sz="800" b="0" i="0" u="none" strike="noStrike">
                          <a:solidFill>
                            <a:srgbClr val="000000"/>
                          </a:solidFill>
                          <a:effectLst/>
                          <a:latin typeface="Century Schoolbook" panose="02040604050505020304" pitchFamily="18" charset="0"/>
                        </a:rPr>
                        <a:t>Genoa Salami</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654006337"/>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11044450654</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Hillshire Farm®</a:t>
                      </a:r>
                      <a:r>
                        <a:rPr lang="en-US" sz="800" b="0" i="0" u="none" strike="noStrike">
                          <a:solidFill>
                            <a:srgbClr val="000000"/>
                          </a:solidFill>
                          <a:effectLst/>
                          <a:latin typeface="Century Schoolbook" panose="02040604050505020304" pitchFamily="18" charset="0"/>
                        </a:rPr>
                        <a:t> Sliced Hard Salami</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351947993"/>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10000059945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Original Philly® </a:t>
                      </a:r>
                      <a:r>
                        <a:rPr lang="en-US" sz="800" b="0" i="0" u="none" strike="noStrike">
                          <a:solidFill>
                            <a:srgbClr val="000000"/>
                          </a:solidFill>
                          <a:effectLst/>
                          <a:latin typeface="Century Schoolbook" panose="02040604050505020304" pitchFamily="18" charset="0"/>
                        </a:rPr>
                        <a:t>Fully Cooked Sliced Beef Steak, 4/2.5 LB</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870158016"/>
                  </a:ext>
                </a:extLst>
              </a:tr>
              <a:tr h="182292">
                <a:tc>
                  <a:txBody>
                    <a:bodyPr/>
                    <a:lstStyle/>
                    <a:p>
                      <a:pPr algn="ctr" rtl="0" fontAlgn="ctr"/>
                      <a:r>
                        <a:rPr lang="en-US" sz="800" b="0" i="0" u="none" strike="noStrike">
                          <a:solidFill>
                            <a:srgbClr val="000000"/>
                          </a:solidFill>
                          <a:effectLst/>
                          <a:latin typeface="Century Schoolbook" panose="02040604050505020304" pitchFamily="18" charset="0"/>
                        </a:rPr>
                        <a:t>10000059969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Philadelphia Pre-Cooked Steak Co.™</a:t>
                      </a:r>
                      <a:r>
                        <a:rPr lang="en-US" sz="800" b="0" i="0" u="none" strike="noStrike">
                          <a:solidFill>
                            <a:srgbClr val="000000"/>
                          </a:solidFill>
                          <a:effectLst/>
                          <a:latin typeface="Century Schoolbook" panose="02040604050505020304" pitchFamily="18" charset="0"/>
                        </a:rPr>
                        <a:t> Cooked Chicken Slices Caramel Color Added</a:t>
                      </a:r>
                      <a:endParaRPr lang="en-US" sz="800" b="1" i="1" u="none" strike="noStrike">
                        <a:solidFill>
                          <a:srgbClr val="000000"/>
                        </a:solidFill>
                        <a:effectLst/>
                        <a:latin typeface="Century Schoolbook" panose="02040604050505020304" pitchFamily="18" charset="0"/>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entury Schoolbook" panose="02040604050505020304" pitchFamily="18" charset="0"/>
                        </a:rPr>
                        <a:t>$0.65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73764060"/>
                  </a:ext>
                </a:extLst>
              </a:tr>
            </a:tbl>
          </a:graphicData>
        </a:graphic>
      </p:graphicFrame>
    </p:spTree>
    <p:extLst>
      <p:ext uri="{BB962C8B-B14F-4D97-AF65-F5344CB8AC3E}">
        <p14:creationId xmlns:p14="http://schemas.microsoft.com/office/powerpoint/2010/main" val="177332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0A05-A1EF-610D-3FA0-01ACA5AA1BCD}"/>
            </a:ext>
          </a:extLst>
        </p:cNvPr>
        <p:cNvGrpSpPr/>
        <p:nvPr/>
      </p:nvGrpSpPr>
      <p:grpSpPr>
        <a:xfrm>
          <a:off x="0" y="0"/>
          <a:ext cx="0" cy="0"/>
          <a:chOff x="0" y="0"/>
          <a:chExt cx="0" cy="0"/>
        </a:xfrm>
      </p:grpSpPr>
      <p:pic>
        <p:nvPicPr>
          <p:cNvPr id="8" name="Picture 7" descr="A red and yellow oval sign with white text&#10;&#10;AI-generated content may be incorrect.">
            <a:extLst>
              <a:ext uri="{FF2B5EF4-FFF2-40B4-BE49-F238E27FC236}">
                <a16:creationId xmlns:a16="http://schemas.microsoft.com/office/drawing/2014/main" id="{247FF68C-D928-DB46-5617-48C67E595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192" y="0"/>
            <a:ext cx="1596208" cy="909191"/>
          </a:xfrm>
          <a:prstGeom prst="rect">
            <a:avLst/>
          </a:prstGeom>
        </p:spPr>
      </p:pic>
      <p:sp>
        <p:nvSpPr>
          <p:cNvPr id="9" name="TextBox 8">
            <a:extLst>
              <a:ext uri="{FF2B5EF4-FFF2-40B4-BE49-F238E27FC236}">
                <a16:creationId xmlns:a16="http://schemas.microsoft.com/office/drawing/2014/main" id="{1074220A-14EB-68E4-02D4-FD596FA41AE3}"/>
              </a:ext>
            </a:extLst>
          </p:cNvPr>
          <p:cNvSpPr txBox="1"/>
          <p:nvPr/>
        </p:nvSpPr>
        <p:spPr>
          <a:xfrm>
            <a:off x="38854" y="9748913"/>
            <a:ext cx="7538482" cy="200055"/>
          </a:xfrm>
          <a:prstGeom prst="rect">
            <a:avLst/>
          </a:prstGeom>
          <a:noFill/>
        </p:spPr>
        <p:txBody>
          <a:bodyPr wrap="square">
            <a:spAutoFit/>
          </a:bodyPr>
          <a:lstStyle/>
          <a:p>
            <a:pPr marL="12700">
              <a:lnSpc>
                <a:spcPct val="100000"/>
              </a:lnSpc>
              <a:spcBef>
                <a:spcPts val="100"/>
              </a:spcBef>
            </a:pPr>
            <a:r>
              <a:rPr lang="en-US" sz="700" spc="-20">
                <a:solidFill>
                  <a:srgbClr val="231F20"/>
                </a:solidFill>
                <a:latin typeface="Trebuchet MS"/>
                <a:cs typeface="Trebuchet MS"/>
              </a:rPr>
              <a:t>©2025 </a:t>
            </a:r>
            <a:r>
              <a:rPr lang="en-US" sz="700" spc="-30">
                <a:solidFill>
                  <a:srgbClr val="231F20"/>
                </a:solidFill>
                <a:latin typeface="Trebuchet MS"/>
                <a:cs typeface="Trebuchet MS"/>
              </a:rPr>
              <a:t>Tyson</a:t>
            </a:r>
            <a:r>
              <a:rPr lang="en-US" sz="700" spc="-25">
                <a:solidFill>
                  <a:srgbClr val="231F20"/>
                </a:solidFill>
                <a:latin typeface="Trebuchet MS"/>
                <a:cs typeface="Trebuchet MS"/>
              </a:rPr>
              <a:t> </a:t>
            </a:r>
            <a:r>
              <a:rPr lang="en-US" sz="700" spc="-35">
                <a:solidFill>
                  <a:srgbClr val="231F20"/>
                </a:solidFill>
                <a:latin typeface="Trebuchet MS"/>
                <a:cs typeface="Trebuchet MS"/>
              </a:rPr>
              <a:t>Foods,</a:t>
            </a:r>
            <a:r>
              <a:rPr lang="en-US" sz="700" spc="-30">
                <a:solidFill>
                  <a:srgbClr val="231F20"/>
                </a:solidFill>
                <a:latin typeface="Trebuchet MS"/>
                <a:cs typeface="Trebuchet MS"/>
              </a:rPr>
              <a:t> </a:t>
            </a:r>
            <a:r>
              <a:rPr lang="en-US" sz="700" spc="-50">
                <a:solidFill>
                  <a:srgbClr val="231F20"/>
                </a:solidFill>
                <a:latin typeface="Trebuchet MS"/>
                <a:cs typeface="Trebuchet MS"/>
              </a:rPr>
              <a:t>Inc.</a:t>
            </a:r>
            <a:r>
              <a:rPr lang="en-US" sz="700" spc="-60">
                <a:solidFill>
                  <a:srgbClr val="231F20"/>
                </a:solidFill>
                <a:latin typeface="Trebuchet MS"/>
                <a:cs typeface="Trebuchet MS"/>
              </a:rPr>
              <a:t> </a:t>
            </a:r>
            <a:r>
              <a:rPr lang="en-US" sz="700" spc="-40">
                <a:solidFill>
                  <a:srgbClr val="231F20"/>
                </a:solidFill>
                <a:latin typeface="Trebuchet MS"/>
                <a:cs typeface="Trebuchet MS"/>
              </a:rPr>
              <a:t>Trademarks</a:t>
            </a:r>
            <a:r>
              <a:rPr lang="en-US" sz="700" spc="-25">
                <a:solidFill>
                  <a:srgbClr val="231F20"/>
                </a:solidFill>
                <a:latin typeface="Trebuchet MS"/>
                <a:cs typeface="Trebuchet MS"/>
              </a:rPr>
              <a:t> </a:t>
            </a:r>
            <a:r>
              <a:rPr lang="en-US" sz="700" spc="-10">
                <a:solidFill>
                  <a:srgbClr val="231F20"/>
                </a:solidFill>
                <a:latin typeface="Trebuchet MS"/>
                <a:cs typeface="Trebuchet MS"/>
              </a:rPr>
              <a:t>and</a:t>
            </a:r>
            <a:r>
              <a:rPr lang="en-US" sz="700" spc="-30">
                <a:solidFill>
                  <a:srgbClr val="231F20"/>
                </a:solidFill>
                <a:latin typeface="Trebuchet MS"/>
                <a:cs typeface="Trebuchet MS"/>
              </a:rPr>
              <a:t> </a:t>
            </a:r>
            <a:r>
              <a:rPr lang="en-US" sz="700" spc="-35">
                <a:solidFill>
                  <a:srgbClr val="231F20"/>
                </a:solidFill>
                <a:latin typeface="Trebuchet MS"/>
                <a:cs typeface="Trebuchet MS"/>
              </a:rPr>
              <a:t>registered</a:t>
            </a:r>
            <a:r>
              <a:rPr lang="en-US" sz="700" spc="-25">
                <a:solidFill>
                  <a:srgbClr val="231F20"/>
                </a:solidFill>
                <a:latin typeface="Trebuchet MS"/>
                <a:cs typeface="Trebuchet MS"/>
              </a:rPr>
              <a:t> </a:t>
            </a:r>
            <a:r>
              <a:rPr lang="en-US" sz="700" spc="-35">
                <a:solidFill>
                  <a:srgbClr val="231F20"/>
                </a:solidFill>
                <a:latin typeface="Trebuchet MS"/>
                <a:cs typeface="Trebuchet MS"/>
              </a:rPr>
              <a:t>trademarks</a:t>
            </a:r>
            <a:r>
              <a:rPr lang="en-US" sz="700" spc="-25">
                <a:solidFill>
                  <a:srgbClr val="231F20"/>
                </a:solidFill>
                <a:latin typeface="Trebuchet MS"/>
                <a:cs typeface="Trebuchet MS"/>
              </a:rPr>
              <a:t> </a:t>
            </a:r>
            <a:r>
              <a:rPr lang="en-US" sz="700" spc="-50">
                <a:solidFill>
                  <a:srgbClr val="231F20"/>
                </a:solidFill>
                <a:latin typeface="Trebuchet MS"/>
                <a:cs typeface="Trebuchet MS"/>
              </a:rPr>
              <a:t>are</a:t>
            </a:r>
            <a:r>
              <a:rPr lang="en-US" sz="700" spc="-25">
                <a:solidFill>
                  <a:srgbClr val="231F20"/>
                </a:solidFill>
                <a:latin typeface="Trebuchet MS"/>
                <a:cs typeface="Trebuchet MS"/>
              </a:rPr>
              <a:t> </a:t>
            </a:r>
            <a:r>
              <a:rPr lang="en-US" sz="700" spc="-10">
                <a:solidFill>
                  <a:srgbClr val="231F20"/>
                </a:solidFill>
                <a:latin typeface="Trebuchet MS"/>
                <a:cs typeface="Trebuchet MS"/>
              </a:rPr>
              <a:t>owned</a:t>
            </a:r>
            <a:r>
              <a:rPr lang="en-US" sz="700" spc="-25">
                <a:solidFill>
                  <a:srgbClr val="231F20"/>
                </a:solidFill>
                <a:latin typeface="Trebuchet MS"/>
                <a:cs typeface="Trebuchet MS"/>
              </a:rPr>
              <a:t> </a:t>
            </a:r>
            <a:r>
              <a:rPr lang="en-US" sz="700" spc="-10">
                <a:solidFill>
                  <a:srgbClr val="231F20"/>
                </a:solidFill>
                <a:latin typeface="Trebuchet MS"/>
                <a:cs typeface="Trebuchet MS"/>
              </a:rPr>
              <a:t>by</a:t>
            </a:r>
            <a:r>
              <a:rPr lang="en-US" sz="700" spc="-65">
                <a:solidFill>
                  <a:srgbClr val="231F20"/>
                </a:solidFill>
                <a:latin typeface="Trebuchet MS"/>
                <a:cs typeface="Trebuchet MS"/>
              </a:rPr>
              <a:t> </a:t>
            </a:r>
            <a:r>
              <a:rPr lang="en-US" sz="700" spc="-30">
                <a:solidFill>
                  <a:srgbClr val="231F20"/>
                </a:solidFill>
                <a:latin typeface="Trebuchet MS"/>
                <a:cs typeface="Trebuchet MS"/>
              </a:rPr>
              <a:t>Tyson</a:t>
            </a:r>
            <a:r>
              <a:rPr lang="en-US" sz="700" spc="-25">
                <a:solidFill>
                  <a:srgbClr val="231F20"/>
                </a:solidFill>
                <a:latin typeface="Trebuchet MS"/>
                <a:cs typeface="Trebuchet MS"/>
              </a:rPr>
              <a:t> </a:t>
            </a:r>
            <a:r>
              <a:rPr lang="en-US" sz="700" spc="-35">
                <a:solidFill>
                  <a:srgbClr val="231F20"/>
                </a:solidFill>
                <a:latin typeface="Trebuchet MS"/>
                <a:cs typeface="Trebuchet MS"/>
              </a:rPr>
              <a:t>Foods,</a:t>
            </a:r>
            <a:r>
              <a:rPr lang="en-US" sz="700" spc="-25">
                <a:solidFill>
                  <a:srgbClr val="231F20"/>
                </a:solidFill>
                <a:latin typeface="Trebuchet MS"/>
                <a:cs typeface="Trebuchet MS"/>
              </a:rPr>
              <a:t> </a:t>
            </a:r>
            <a:r>
              <a:rPr lang="en-US" sz="700" spc="-50">
                <a:solidFill>
                  <a:srgbClr val="231F20"/>
                </a:solidFill>
                <a:latin typeface="Trebuchet MS"/>
                <a:cs typeface="Trebuchet MS"/>
              </a:rPr>
              <a:t>Inc.</a:t>
            </a:r>
            <a:r>
              <a:rPr lang="en-US" sz="700" spc="-25">
                <a:solidFill>
                  <a:srgbClr val="231F20"/>
                </a:solidFill>
                <a:latin typeface="Trebuchet MS"/>
                <a:cs typeface="Trebuchet MS"/>
              </a:rPr>
              <a:t> or </a:t>
            </a:r>
            <a:r>
              <a:rPr lang="en-US" sz="700" spc="-40">
                <a:solidFill>
                  <a:srgbClr val="231F20"/>
                </a:solidFill>
                <a:latin typeface="Trebuchet MS"/>
                <a:cs typeface="Trebuchet MS"/>
              </a:rPr>
              <a:t>its</a:t>
            </a:r>
            <a:r>
              <a:rPr lang="en-US" sz="700" spc="-25">
                <a:solidFill>
                  <a:srgbClr val="231F20"/>
                </a:solidFill>
                <a:latin typeface="Trebuchet MS"/>
                <a:cs typeface="Trebuchet MS"/>
              </a:rPr>
              <a:t> </a:t>
            </a:r>
            <a:r>
              <a:rPr lang="en-US" sz="700" spc="-35">
                <a:solidFill>
                  <a:srgbClr val="231F20"/>
                </a:solidFill>
                <a:latin typeface="Trebuchet MS"/>
                <a:cs typeface="Trebuchet MS"/>
              </a:rPr>
              <a:t>subsidiaries,</a:t>
            </a:r>
            <a:r>
              <a:rPr lang="en-US" sz="700" spc="-30">
                <a:solidFill>
                  <a:srgbClr val="231F20"/>
                </a:solidFill>
                <a:latin typeface="Trebuchet MS"/>
                <a:cs typeface="Trebuchet MS"/>
              </a:rPr>
              <a:t> </a:t>
            </a:r>
            <a:r>
              <a:rPr lang="en-US" sz="700" spc="-25">
                <a:solidFill>
                  <a:srgbClr val="231F20"/>
                </a:solidFill>
                <a:latin typeface="Trebuchet MS"/>
                <a:cs typeface="Trebuchet MS"/>
              </a:rPr>
              <a:t>or </a:t>
            </a:r>
            <a:r>
              <a:rPr lang="en-US" sz="700" spc="-20">
                <a:solidFill>
                  <a:srgbClr val="231F20"/>
                </a:solidFill>
                <a:latin typeface="Trebuchet MS"/>
                <a:cs typeface="Trebuchet MS"/>
              </a:rPr>
              <a:t>used</a:t>
            </a:r>
            <a:r>
              <a:rPr lang="en-US" sz="700" spc="-25">
                <a:solidFill>
                  <a:srgbClr val="231F20"/>
                </a:solidFill>
                <a:latin typeface="Trebuchet MS"/>
                <a:cs typeface="Trebuchet MS"/>
              </a:rPr>
              <a:t> </a:t>
            </a:r>
            <a:r>
              <a:rPr lang="en-US" sz="700" spc="-20">
                <a:solidFill>
                  <a:srgbClr val="231F20"/>
                </a:solidFill>
                <a:latin typeface="Trebuchet MS"/>
                <a:cs typeface="Trebuchet MS"/>
              </a:rPr>
              <a:t>under</a:t>
            </a:r>
            <a:r>
              <a:rPr lang="en-US" sz="700" spc="-25">
                <a:solidFill>
                  <a:srgbClr val="231F20"/>
                </a:solidFill>
                <a:latin typeface="Trebuchet MS"/>
                <a:cs typeface="Trebuchet MS"/>
              </a:rPr>
              <a:t> </a:t>
            </a:r>
            <a:r>
              <a:rPr lang="en-US" sz="700" spc="-10">
                <a:solidFill>
                  <a:srgbClr val="231F20"/>
                </a:solidFill>
                <a:latin typeface="Trebuchet MS"/>
                <a:cs typeface="Trebuchet MS"/>
              </a:rPr>
              <a:t>license.</a:t>
            </a:r>
            <a:endParaRPr lang="en-US" sz="700">
              <a:latin typeface="Trebuchet MS"/>
              <a:cs typeface="Trebuchet MS"/>
            </a:endParaRPr>
          </a:p>
        </p:txBody>
      </p:sp>
      <p:pic>
        <p:nvPicPr>
          <p:cNvPr id="10" name="Picture 9">
            <a:extLst>
              <a:ext uri="{FF2B5EF4-FFF2-40B4-BE49-F238E27FC236}">
                <a16:creationId xmlns:a16="http://schemas.microsoft.com/office/drawing/2014/main" id="{4905C048-BA1A-AC0B-2590-A0DD22D6B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83" y="9128404"/>
            <a:ext cx="7383979" cy="494325"/>
          </a:xfrm>
          <a:prstGeom prst="rect">
            <a:avLst/>
          </a:prstGeom>
        </p:spPr>
      </p:pic>
      <p:sp>
        <p:nvSpPr>
          <p:cNvPr id="11" name="object 2">
            <a:extLst>
              <a:ext uri="{FF2B5EF4-FFF2-40B4-BE49-F238E27FC236}">
                <a16:creationId xmlns:a16="http://schemas.microsoft.com/office/drawing/2014/main" id="{53B3FCB8-A996-170E-FB1D-FD78F616E012}"/>
              </a:ext>
            </a:extLst>
          </p:cNvPr>
          <p:cNvSpPr txBox="1"/>
          <p:nvPr/>
        </p:nvSpPr>
        <p:spPr>
          <a:xfrm>
            <a:off x="218901" y="4914634"/>
            <a:ext cx="6337044" cy="120546"/>
          </a:xfrm>
          <a:prstGeom prst="rect">
            <a:avLst/>
          </a:prstGeom>
        </p:spPr>
        <p:txBody>
          <a:bodyPr vert="horz" wrap="square" lIns="0" tIns="12700" rIns="0" bIns="0" rtlCol="0">
            <a:spAutoFit/>
          </a:bodyPr>
          <a:lstStyle/>
          <a:p>
            <a:pPr marL="12700">
              <a:lnSpc>
                <a:spcPct val="100000"/>
              </a:lnSpc>
              <a:spcBef>
                <a:spcPts val="100"/>
              </a:spcBef>
            </a:pPr>
            <a:r>
              <a:rPr lang="en-US" sz="700" spc="-10">
                <a:solidFill>
                  <a:srgbClr val="231F20"/>
                </a:solidFill>
                <a:latin typeface="Trebuchet MS"/>
                <a:cs typeface="Trebuchet MS"/>
              </a:rPr>
              <a:t>*Minimally processed. No artificial ingredients.</a:t>
            </a:r>
            <a:endParaRPr sz="700">
              <a:latin typeface="Trebuchet MS"/>
              <a:cs typeface="Trebuchet MS"/>
            </a:endParaRPr>
          </a:p>
        </p:txBody>
      </p:sp>
      <p:sp>
        <p:nvSpPr>
          <p:cNvPr id="4" name="TextBox 3">
            <a:extLst>
              <a:ext uri="{FF2B5EF4-FFF2-40B4-BE49-F238E27FC236}">
                <a16:creationId xmlns:a16="http://schemas.microsoft.com/office/drawing/2014/main" id="{ED057764-5495-9AF8-3FA4-40A360B8C7A2}"/>
              </a:ext>
            </a:extLst>
          </p:cNvPr>
          <p:cNvSpPr txBox="1"/>
          <p:nvPr/>
        </p:nvSpPr>
        <p:spPr>
          <a:xfrm>
            <a:off x="179485" y="87086"/>
            <a:ext cx="5176286" cy="1328023"/>
          </a:xfrm>
          <a:prstGeom prst="bracketPair">
            <a:avLst/>
          </a:prstGeom>
          <a:noFill/>
          <a:ln>
            <a:solidFill>
              <a:schemeClr val="tx1"/>
            </a:solidFill>
          </a:ln>
        </p:spPr>
        <p:txBody>
          <a:bodyPr wrap="square" lIns="91440" tIns="45720" rIns="91440" bIns="45720" rtlCol="0" anchor="t">
            <a:spAutoFit/>
          </a:bodyPr>
          <a:lstStyle/>
          <a:p>
            <a:r>
              <a:rPr lang="en-US" b="1" dirty="0">
                <a:latin typeface="Century Schoolbook"/>
              </a:rPr>
              <a:t>Ultimate Pizza &amp; Bone-In Wings Promo</a:t>
            </a:r>
          </a:p>
          <a:p>
            <a:r>
              <a:rPr lang="en-US" b="1" dirty="0">
                <a:latin typeface="Century Schoolbook"/>
              </a:rPr>
              <a:t>Operator</a:t>
            </a:r>
          </a:p>
          <a:p>
            <a:r>
              <a:rPr lang="en-US" b="1" dirty="0">
                <a:latin typeface="Century Schoolbook"/>
              </a:rPr>
              <a:t>Any 90 Day period with a start date with in the next 60 days  starting May 4th</a:t>
            </a:r>
            <a:endParaRPr lang="en-US" dirty="0"/>
          </a:p>
        </p:txBody>
      </p:sp>
      <p:graphicFrame>
        <p:nvGraphicFramePr>
          <p:cNvPr id="2" name="Table 1">
            <a:extLst>
              <a:ext uri="{FF2B5EF4-FFF2-40B4-BE49-F238E27FC236}">
                <a16:creationId xmlns:a16="http://schemas.microsoft.com/office/drawing/2014/main" id="{18E09B09-E2B6-5F04-9856-C083B48C6440}"/>
              </a:ext>
            </a:extLst>
          </p:cNvPr>
          <p:cNvGraphicFramePr>
            <a:graphicFrameLocks noGrp="1"/>
          </p:cNvGraphicFramePr>
          <p:nvPr>
            <p:extLst>
              <p:ext uri="{D42A27DB-BD31-4B8C-83A1-F6EECF244321}">
                <p14:modId xmlns:p14="http://schemas.microsoft.com/office/powerpoint/2010/main" val="2312112876"/>
              </p:ext>
            </p:extLst>
          </p:nvPr>
        </p:nvGraphicFramePr>
        <p:xfrm>
          <a:off x="226643" y="1387534"/>
          <a:ext cx="7333099" cy="3869722"/>
        </p:xfrm>
        <a:graphic>
          <a:graphicData uri="http://schemas.openxmlformats.org/drawingml/2006/table">
            <a:tbl>
              <a:tblPr/>
              <a:tblGrid>
                <a:gridCol w="663679">
                  <a:extLst>
                    <a:ext uri="{9D8B030D-6E8A-4147-A177-3AD203B41FA5}">
                      <a16:colId xmlns:a16="http://schemas.microsoft.com/office/drawing/2014/main" val="322089377"/>
                    </a:ext>
                  </a:extLst>
                </a:gridCol>
                <a:gridCol w="663679">
                  <a:extLst>
                    <a:ext uri="{9D8B030D-6E8A-4147-A177-3AD203B41FA5}">
                      <a16:colId xmlns:a16="http://schemas.microsoft.com/office/drawing/2014/main" val="2025669023"/>
                    </a:ext>
                  </a:extLst>
                </a:gridCol>
                <a:gridCol w="663679">
                  <a:extLst>
                    <a:ext uri="{9D8B030D-6E8A-4147-A177-3AD203B41FA5}">
                      <a16:colId xmlns:a16="http://schemas.microsoft.com/office/drawing/2014/main" val="178199903"/>
                    </a:ext>
                  </a:extLst>
                </a:gridCol>
                <a:gridCol w="663679">
                  <a:extLst>
                    <a:ext uri="{9D8B030D-6E8A-4147-A177-3AD203B41FA5}">
                      <a16:colId xmlns:a16="http://schemas.microsoft.com/office/drawing/2014/main" val="3059638491"/>
                    </a:ext>
                  </a:extLst>
                </a:gridCol>
                <a:gridCol w="3330638">
                  <a:extLst>
                    <a:ext uri="{9D8B030D-6E8A-4147-A177-3AD203B41FA5}">
                      <a16:colId xmlns:a16="http://schemas.microsoft.com/office/drawing/2014/main" val="1268016821"/>
                    </a:ext>
                  </a:extLst>
                </a:gridCol>
                <a:gridCol w="642831">
                  <a:extLst>
                    <a:ext uri="{9D8B030D-6E8A-4147-A177-3AD203B41FA5}">
                      <a16:colId xmlns:a16="http://schemas.microsoft.com/office/drawing/2014/main" val="1235145314"/>
                    </a:ext>
                  </a:extLst>
                </a:gridCol>
                <a:gridCol w="704914">
                  <a:extLst>
                    <a:ext uri="{9D8B030D-6E8A-4147-A177-3AD203B41FA5}">
                      <a16:colId xmlns:a16="http://schemas.microsoft.com/office/drawing/2014/main" val="161467338"/>
                    </a:ext>
                  </a:extLst>
                </a:gridCol>
              </a:tblGrid>
              <a:tr h="140902">
                <a:tc>
                  <a:txBody>
                    <a:bodyPr/>
                    <a:lstStyle/>
                    <a:p>
                      <a:pPr lvl="0" algn="ctr">
                        <a:buNone/>
                      </a:pPr>
                      <a:endParaRPr lang="en-US" sz="800" b="1" i="0" u="none" strike="noStrike" dirty="0">
                        <a:solidFill>
                          <a:srgbClr val="FFFFFF"/>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solidFill>
                      <a:srgbClr val="454446"/>
                    </a:solidFill>
                  </a:tcPr>
                </a:tc>
                <a:tc gridSpan="6">
                  <a:txBody>
                    <a:bodyPr/>
                    <a:lstStyle/>
                    <a:p>
                      <a:pPr algn="ctr" rtl="0" fontAlgn="ctr"/>
                      <a:r>
                        <a:rPr lang="en-US" sz="800" b="1" i="0" u="none" strike="noStrike" dirty="0">
                          <a:solidFill>
                            <a:srgbClr val="FFFFFF"/>
                          </a:solidFill>
                          <a:effectLst/>
                          <a:latin typeface="Century Schoolbook"/>
                        </a:rPr>
                        <a:t>Crumbles</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454446"/>
                    </a:solidFill>
                  </a:tcPr>
                </a:tc>
                <a:tc hMerge="1">
                  <a:txBody>
                    <a:bodyPr/>
                    <a:lstStyle/>
                    <a:p>
                      <a:endParaRPr lang="en-US"/>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solidFill>
                      <a:srgbClr val="454446"/>
                    </a:solidFill>
                  </a:tcPr>
                </a:tc>
                <a:tc hMerge="1">
                  <a:txBody>
                    <a:bodyPr/>
                    <a:lstStyle/>
                    <a:p>
                      <a:endParaRPr lang="en-US"/>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solidFill>
                      <a:srgbClr val="45444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4316513"/>
                  </a:ext>
                </a:extLst>
              </a:tr>
              <a:tr h="276195">
                <a:tc>
                  <a:txBody>
                    <a:bodyPr/>
                    <a:lstStyle/>
                    <a:p>
                      <a:pPr lvl="0" algn="ctr">
                        <a:buNone/>
                      </a:pPr>
                      <a:endParaRPr lang="en-US" sz="800" b="1"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solidFill>
                      <a:srgbClr val="E0D1B1"/>
                    </a:solidFill>
                  </a:tcPr>
                </a:tc>
                <a:tc>
                  <a:txBody>
                    <a:bodyPr/>
                    <a:lstStyle/>
                    <a:p>
                      <a:pPr algn="ctr" rtl="0" fontAlgn="ctr"/>
                      <a:r>
                        <a:rPr lang="en-US" sz="800" b="1" i="0" u="none" strike="noStrike" dirty="0">
                          <a:solidFill>
                            <a:srgbClr val="000000"/>
                          </a:solidFill>
                          <a:effectLst/>
                          <a:latin typeface="Century Schoolbook"/>
                        </a:rPr>
                        <a:t>Product Number</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lvl="0" algn="ctr">
                        <a:buNone/>
                      </a:pPr>
                      <a:endParaRPr lang="en-US" sz="800" b="1"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solidFill>
                      <a:srgbClr val="E0D1B1"/>
                    </a:solidFill>
                  </a:tcPr>
                </a:tc>
                <a:tc>
                  <a:txBody>
                    <a:bodyPr/>
                    <a:lstStyle/>
                    <a:p>
                      <a:pPr lvl="0" algn="ctr">
                        <a:buNone/>
                      </a:pPr>
                      <a:endParaRPr lang="en-US" sz="800" b="1"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solidFill>
                      <a:srgbClr val="E0D1B1"/>
                    </a:solidFill>
                  </a:tcPr>
                </a:tc>
                <a:tc>
                  <a:txBody>
                    <a:bodyPr/>
                    <a:lstStyle/>
                    <a:p>
                      <a:pPr algn="ctr" rtl="0" fontAlgn="ctr"/>
                      <a:r>
                        <a:rPr lang="en-US" sz="800" b="1" i="0" u="none" strike="noStrike" dirty="0">
                          <a:solidFill>
                            <a:srgbClr val="000000"/>
                          </a:solidFill>
                          <a:effectLst/>
                          <a:latin typeface="Century Schoolbook"/>
                        </a:rPr>
                        <a:t>Product Description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dirty="0">
                          <a:solidFill>
                            <a:srgbClr val="000000"/>
                          </a:solidFill>
                          <a:effectLst/>
                          <a:latin typeface="Century Schoolbook"/>
                        </a:rPr>
                        <a:t>Case Net Weight (</a:t>
                      </a:r>
                      <a:r>
                        <a:rPr lang="en-US" sz="800" b="1" i="0" u="none" strike="noStrike" dirty="0" err="1">
                          <a:solidFill>
                            <a:srgbClr val="000000"/>
                          </a:solidFill>
                          <a:effectLst/>
                          <a:latin typeface="Century Schoolbook"/>
                        </a:rPr>
                        <a:t>lb</a:t>
                      </a:r>
                      <a:r>
                        <a:rPr lang="en-US" sz="800" b="1" i="0" u="none" strike="noStrike" dirty="0">
                          <a:solidFill>
                            <a:srgbClr val="000000"/>
                          </a:solidFill>
                          <a:effectLst/>
                          <a:latin typeface="Century Schoolbook"/>
                        </a:rPr>
                        <a:t>)</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dirty="0">
                          <a:solidFill>
                            <a:srgbClr val="000000"/>
                          </a:solidFill>
                          <a:effectLst/>
                          <a:latin typeface="Century Schoolbook"/>
                        </a:rPr>
                        <a:t>Discount Rate/</a:t>
                      </a:r>
                    </a:p>
                    <a:p>
                      <a:pPr algn="ctr" rtl="0" fontAlgn="ctr"/>
                      <a:r>
                        <a:rPr lang="en-US" sz="800" b="1" i="0" u="none" strike="noStrike" dirty="0" err="1">
                          <a:solidFill>
                            <a:srgbClr val="000000"/>
                          </a:solidFill>
                          <a:effectLst/>
                          <a:latin typeface="Century Schoolbook"/>
                        </a:rPr>
                        <a:t>lb</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extLst>
                  <a:ext uri="{0D108BD9-81ED-4DB2-BD59-A6C34878D82A}">
                    <a16:rowId xmlns:a16="http://schemas.microsoft.com/office/drawing/2014/main" val="2327316711"/>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10000041301</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All Natural* Fully Cooked Pork Chorizo Crumbles</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31648705"/>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10000053728</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All Natural Cooked Italian Sausage</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897430920"/>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10000053729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All Natural* Cooked Spicy Italian Sausage Crumbles</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17287647"/>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10015480393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Italian-Style Pork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893276864"/>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10015550393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Pork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040596935"/>
                  </a:ext>
                </a:extLst>
              </a:tr>
              <a:tr h="189991">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10015620269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All Natural* Italian Sausage, Large Chunk, Fully Cooked, 14 Pieces/oz.</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917136700"/>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10015750393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Pork Pizza Topping, Large Chunk</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332109137"/>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10015930393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Italian Style Pork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259850366"/>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10025460393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Beef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220950858"/>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10040640414</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All Natural*, Sauté Style Pork Crumbles</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613152444"/>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10156930465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Pizza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649126920"/>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11011110465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Pizza Topping, Made with Pork and Chicken</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40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185512957"/>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11014750269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All Natural* Cooked Italian Sausage, Small Chunk</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001826696"/>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11015810269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Italian-Style Sausage, Fully Cooked</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677854160"/>
                  </a:ext>
                </a:extLst>
              </a:tr>
              <a:tr h="189991">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11018160269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Old World Specialties®  </a:t>
                      </a:r>
                      <a:r>
                        <a:rPr lang="en-US" sz="800" b="0" i="0" u="none" strike="noStrike" dirty="0">
                          <a:solidFill>
                            <a:srgbClr val="000000"/>
                          </a:solidFill>
                          <a:effectLst/>
                          <a:latin typeface="Century Schoolbook"/>
                        </a:rPr>
                        <a:t>Cooked Sausage with Italian Style Seasonings</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93528192"/>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11018170269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Old World Specialties® </a:t>
                      </a:r>
                      <a:r>
                        <a:rPr lang="en-US" sz="800" b="0" i="0" u="none" strike="noStrike" dirty="0">
                          <a:solidFill>
                            <a:srgbClr val="000000"/>
                          </a:solidFill>
                          <a:effectLst/>
                          <a:latin typeface="Century Schoolbook"/>
                        </a:rPr>
                        <a:t>Spicy Italian-Style Sausage, Large Chunk</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294250760"/>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11025440393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Old World Specialties® </a:t>
                      </a:r>
                      <a:r>
                        <a:rPr lang="en-US" sz="800" b="0" i="0" u="none" strike="noStrike" dirty="0">
                          <a:solidFill>
                            <a:srgbClr val="000000"/>
                          </a:solidFill>
                          <a:effectLst/>
                          <a:latin typeface="Century Schoolbook"/>
                        </a:rPr>
                        <a:t>Cooked Beef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947245055"/>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11025450465</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Pizza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40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023320934"/>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11025620269</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 </a:t>
                      </a:r>
                      <a:r>
                        <a:rPr lang="en-US" sz="800" b="0" i="0" u="none" strike="noStrike" dirty="0">
                          <a:solidFill>
                            <a:srgbClr val="000000"/>
                          </a:solidFill>
                          <a:effectLst/>
                          <a:latin typeface="Century Schoolbook"/>
                        </a:rPr>
                        <a:t>Cooked Beef Topping, Regular Chunk</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295816101"/>
                  </a:ext>
                </a:extLst>
              </a:tr>
              <a:tr h="140902">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ctr" rtl="0" fontAlgn="ctr"/>
                      <a:r>
                        <a:rPr lang="en-US" sz="800" b="0" i="0" u="none" strike="noStrike" dirty="0">
                          <a:solidFill>
                            <a:srgbClr val="000000"/>
                          </a:solidFill>
                          <a:effectLst/>
                          <a:latin typeface="Century Schoolbook"/>
                        </a:rPr>
                        <a:t>11025750393</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lvl="0" algn="ctr">
                        <a:buNone/>
                      </a:pPr>
                      <a:endParaRPr lang="en-US" sz="800" b="0" i="0" u="none" strike="noStrike" dirty="0">
                        <a:solidFill>
                          <a:srgbClr val="000000"/>
                        </a:solidFill>
                        <a:effectLst/>
                        <a:latin typeface="Century Schoolbook"/>
                      </a:endParaRPr>
                    </a:p>
                  </a:txBody>
                  <a:tcPr marL="5054" marR="5054" marT="5054" marB="0" anchor="ctr">
                    <a:lnL w="12700">
                      <a:solidFill>
                        <a:srgbClr val="454446"/>
                      </a:solidFill>
                    </a:lnL>
                    <a:lnR w="12700">
                      <a:solidFill>
                        <a:srgbClr val="454446"/>
                      </a:solidFill>
                    </a:lnR>
                    <a:lnT w="12700">
                      <a:solidFill>
                        <a:srgbClr val="454446"/>
                      </a:solidFill>
                    </a:lnT>
                    <a:lnB w="12700">
                      <a:solidFill>
                        <a:srgbClr val="454446"/>
                      </a:solidFill>
                    </a:lnB>
                    <a:noFill/>
                  </a:tcPr>
                </a:tc>
                <a:tc>
                  <a:txBody>
                    <a:bodyPr/>
                    <a:lstStyle/>
                    <a:p>
                      <a:pPr algn="l" rtl="0" fontAlgn="ctr"/>
                      <a:r>
                        <a:rPr lang="en-US" sz="800" b="1" i="1" u="none" strike="noStrike" dirty="0">
                          <a:solidFill>
                            <a:srgbClr val="000000"/>
                          </a:solidFill>
                          <a:effectLst/>
                          <a:latin typeface="Century Schoolbook"/>
                        </a:rPr>
                        <a:t>Hillshire Farm®</a:t>
                      </a:r>
                      <a:r>
                        <a:rPr lang="en-US" sz="800" b="0" i="0" u="none" strike="noStrike" dirty="0">
                          <a:solidFill>
                            <a:srgbClr val="000000"/>
                          </a:solidFill>
                          <a:effectLst/>
                          <a:latin typeface="Century Schoolbook"/>
                        </a:rPr>
                        <a:t> Cooked Beef Topping</a:t>
                      </a:r>
                      <a:endParaRPr lang="en-US" sz="800" b="1" i="1" u="none" strike="noStrike" dirty="0">
                        <a:solidFill>
                          <a:srgbClr val="000000"/>
                        </a:solidFill>
                        <a:effectLst/>
                        <a:latin typeface="Century Schoolbook"/>
                      </a:endParaRP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10</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entury Schoolbook"/>
                        </a:rPr>
                        <a:t>$0.50 </a:t>
                      </a:r>
                    </a:p>
                  </a:txBody>
                  <a:tcPr marL="5055" marR="5055" marT="5055"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941578003"/>
                  </a:ext>
                </a:extLst>
              </a:tr>
            </a:tbl>
          </a:graphicData>
        </a:graphic>
      </p:graphicFrame>
      <p:graphicFrame>
        <p:nvGraphicFramePr>
          <p:cNvPr id="6" name="Table 5">
            <a:extLst>
              <a:ext uri="{FF2B5EF4-FFF2-40B4-BE49-F238E27FC236}">
                <a16:creationId xmlns:a16="http://schemas.microsoft.com/office/drawing/2014/main" id="{ACCF9495-CFBA-086A-0C75-5630C0F24FD1}"/>
              </a:ext>
            </a:extLst>
          </p:cNvPr>
          <p:cNvGraphicFramePr>
            <a:graphicFrameLocks noGrp="1"/>
          </p:cNvGraphicFramePr>
          <p:nvPr>
            <p:extLst>
              <p:ext uri="{D42A27DB-BD31-4B8C-83A1-F6EECF244321}">
                <p14:modId xmlns:p14="http://schemas.microsoft.com/office/powerpoint/2010/main" val="1598495506"/>
              </p:ext>
            </p:extLst>
          </p:nvPr>
        </p:nvGraphicFramePr>
        <p:xfrm>
          <a:off x="237276" y="5127140"/>
          <a:ext cx="7343738" cy="3761681"/>
        </p:xfrm>
        <a:graphic>
          <a:graphicData uri="http://schemas.openxmlformats.org/drawingml/2006/table">
            <a:tbl>
              <a:tblPr/>
              <a:tblGrid>
                <a:gridCol w="800875">
                  <a:extLst>
                    <a:ext uri="{9D8B030D-6E8A-4147-A177-3AD203B41FA5}">
                      <a16:colId xmlns:a16="http://schemas.microsoft.com/office/drawing/2014/main" val="1433557606"/>
                    </a:ext>
                  </a:extLst>
                </a:gridCol>
                <a:gridCol w="4790949">
                  <a:extLst>
                    <a:ext uri="{9D8B030D-6E8A-4147-A177-3AD203B41FA5}">
                      <a16:colId xmlns:a16="http://schemas.microsoft.com/office/drawing/2014/main" val="2608028309"/>
                    </a:ext>
                  </a:extLst>
                </a:gridCol>
                <a:gridCol w="958190">
                  <a:extLst>
                    <a:ext uri="{9D8B030D-6E8A-4147-A177-3AD203B41FA5}">
                      <a16:colId xmlns:a16="http://schemas.microsoft.com/office/drawing/2014/main" val="1849865008"/>
                    </a:ext>
                  </a:extLst>
                </a:gridCol>
                <a:gridCol w="793724">
                  <a:extLst>
                    <a:ext uri="{9D8B030D-6E8A-4147-A177-3AD203B41FA5}">
                      <a16:colId xmlns:a16="http://schemas.microsoft.com/office/drawing/2014/main" val="2514489788"/>
                    </a:ext>
                  </a:extLst>
                </a:gridCol>
              </a:tblGrid>
              <a:tr h="147421">
                <a:tc gridSpan="4">
                  <a:txBody>
                    <a:bodyPr/>
                    <a:lstStyle/>
                    <a:p>
                      <a:pPr algn="ctr" rtl="0" fontAlgn="b"/>
                      <a:r>
                        <a:rPr lang="en-US" sz="800" b="1" i="0" u="none" strike="noStrike">
                          <a:solidFill>
                            <a:srgbClr val="FFFFFF"/>
                          </a:solidFill>
                          <a:effectLst/>
                          <a:latin typeface="Century Schoolbook" panose="02040604050505020304" pitchFamily="18" charset="0"/>
                        </a:rPr>
                        <a:t>Bone-In Wings</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454446"/>
                    </a:solidFill>
                  </a:tcPr>
                </a:tc>
                <a:tc hMerge="1">
                  <a:txBody>
                    <a:bodyPr/>
                    <a:lstStyle/>
                    <a:p>
                      <a:endParaRPr lang="en-US"/>
                    </a:p>
                  </a:txBody>
                  <a:tcPr/>
                </a:tc>
                <a:tc hMerge="1">
                  <a:txBody>
                    <a:bodyPr/>
                    <a:lstStyle/>
                    <a:p>
                      <a:endParaRPr lang="en-US"/>
                    </a:p>
                  </a:txBody>
                  <a:tcPr>
                    <a:lnL w="12700" cap="flat" cmpd="sng" algn="ctr">
                      <a:solidFill>
                        <a:srgbClr val="454446"/>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7438272"/>
                  </a:ext>
                </a:extLst>
              </a:tr>
              <a:tr h="280589">
                <a:tc>
                  <a:txBody>
                    <a:bodyPr/>
                    <a:lstStyle/>
                    <a:p>
                      <a:pPr algn="ctr" rtl="0" fontAlgn="ctr"/>
                      <a:r>
                        <a:rPr lang="en-US" sz="800" b="1" i="0" u="none" strike="noStrike">
                          <a:solidFill>
                            <a:srgbClr val="000000"/>
                          </a:solidFill>
                          <a:effectLst/>
                          <a:latin typeface="Century Schoolbook" panose="02040604050505020304" pitchFamily="18" charset="0"/>
                        </a:rPr>
                        <a:t>Product Number</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Product Description</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a:txBody>
                    <a:bodyPr/>
                    <a:lstStyle/>
                    <a:p>
                      <a:pPr algn="ctr" rtl="0" fontAlgn="ctr"/>
                      <a:r>
                        <a:rPr lang="en-US" sz="800" b="1" i="0" u="none" strike="noStrike">
                          <a:solidFill>
                            <a:srgbClr val="000000"/>
                          </a:solidFill>
                          <a:effectLst/>
                          <a:latin typeface="Century Schoolbook" panose="02040604050505020304" pitchFamily="18" charset="0"/>
                        </a:rPr>
                        <a:t>Case Net Weight (lb)</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B w="12700" cap="flat" cmpd="sng" algn="ctr">
                      <a:solidFill>
                        <a:srgbClr val="454446"/>
                      </a:solidFill>
                      <a:prstDash val="solid"/>
                      <a:round/>
                      <a:headEnd type="none" w="med" len="med"/>
                      <a:tailEnd type="none" w="med" len="med"/>
                    </a:lnB>
                    <a:solidFill>
                      <a:srgbClr val="E0D1B1"/>
                    </a:solidFill>
                  </a:tcPr>
                </a:tc>
                <a:tc>
                  <a:txBody>
                    <a:bodyPr/>
                    <a:lstStyle/>
                    <a:p>
                      <a:pPr algn="ctr" rtl="0" fontAlgn="b"/>
                      <a:r>
                        <a:rPr lang="en-US" sz="800" b="1" i="0" u="none" strike="noStrike">
                          <a:solidFill>
                            <a:srgbClr val="000000"/>
                          </a:solidFill>
                          <a:effectLst/>
                          <a:latin typeface="Century Schoolbook" panose="02040604050505020304" pitchFamily="18" charset="0"/>
                        </a:rPr>
                        <a:t>Discount Rate/lb</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extLst>
                  <a:ext uri="{0D108BD9-81ED-4DB2-BD59-A6C34878D82A}">
                    <a16:rowId xmlns:a16="http://schemas.microsoft.com/office/drawing/2014/main" val="290896990"/>
                  </a:ext>
                </a:extLst>
              </a:tr>
              <a:tr h="147421">
                <a:tc gridSpan="4">
                  <a:txBody>
                    <a:bodyPr/>
                    <a:lstStyle/>
                    <a:p>
                      <a:pPr algn="ctr" rtl="0" fontAlgn="b"/>
                      <a:r>
                        <a:rPr lang="en-US" sz="800" b="1" i="0" u="none" strike="noStrike">
                          <a:solidFill>
                            <a:srgbClr val="000000"/>
                          </a:solidFill>
                          <a:effectLst/>
                          <a:latin typeface="Century Schoolbook" panose="02040604050505020304" pitchFamily="18" charset="0"/>
                        </a:rPr>
                        <a:t>Fully Cooked Bone-In Wings</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hMerge="1">
                  <a:txBody>
                    <a:bodyPr/>
                    <a:lstStyle/>
                    <a:p>
                      <a:endParaRPr lang="en-US"/>
                    </a:p>
                  </a:txBody>
                  <a:tcPr/>
                </a:tc>
                <a:tc hMerge="1">
                  <a:txBody>
                    <a:bodyPr/>
                    <a:lstStyle/>
                    <a:p>
                      <a:endParaRPr lang="en-US"/>
                    </a:p>
                  </a:txBody>
                  <a:tcPr>
                    <a:lnL w="12700" cap="flat" cmpd="sng" algn="ctr">
                      <a:solidFill>
                        <a:srgbClr val="454446"/>
                      </a:solidFill>
                      <a:prstDash val="solid"/>
                      <a:round/>
                      <a:headEnd type="none" w="med" len="med"/>
                      <a:tailEnd type="none" w="med" len="med"/>
                    </a:lnL>
                    <a:lnT w="12700" cap="flat" cmpd="sng" algn="ctr">
                      <a:solidFill>
                        <a:srgbClr val="454446"/>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864438398"/>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10026380928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Fast Finish®</a:t>
                      </a:r>
                      <a:r>
                        <a:rPr lang="en-US" sz="800" b="0" i="0" u="none" strike="noStrike">
                          <a:solidFill>
                            <a:srgbClr val="000000"/>
                          </a:solidFill>
                          <a:effectLst/>
                          <a:latin typeface="Century Schoolbook" panose="02040604050505020304" pitchFamily="18" charset="0"/>
                        </a:rPr>
                        <a:t> Fully Cooked Coated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832468771"/>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10045320928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W.W. Flyers®</a:t>
                      </a:r>
                      <a:r>
                        <a:rPr lang="en-US" sz="800" b="0" i="0" u="none" strike="noStrike">
                          <a:solidFill>
                            <a:srgbClr val="000000"/>
                          </a:solidFill>
                          <a:effectLst/>
                          <a:latin typeface="Century Schoolbook" panose="02040604050505020304" pitchFamily="18" charset="0"/>
                        </a:rPr>
                        <a:t> Fully Cooked Breaded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274945557"/>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10045630928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Honey Stung®</a:t>
                      </a:r>
                      <a:r>
                        <a:rPr lang="en-US" sz="800" b="0" i="0" u="none" strike="noStrike">
                          <a:solidFill>
                            <a:srgbClr val="000000"/>
                          </a:solidFill>
                          <a:effectLst/>
                          <a:latin typeface="Century Schoolbook" panose="02040604050505020304" pitchFamily="18" charset="0"/>
                        </a:rPr>
                        <a:t> Fully Cooked Lightly Breaded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094809078"/>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10052550928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Wings of Fire®</a:t>
                      </a:r>
                      <a:r>
                        <a:rPr lang="en-US" sz="800" b="0" i="0" u="none" strike="noStrike">
                          <a:solidFill>
                            <a:srgbClr val="000000"/>
                          </a:solidFill>
                          <a:effectLst/>
                          <a:latin typeface="Century Schoolbook" panose="02040604050505020304" pitchFamily="18" charset="0"/>
                        </a:rPr>
                        <a:t> Fully Cooked Glazed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859270139"/>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10054840928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a:t>
                      </a:r>
                      <a:r>
                        <a:rPr lang="en-US" sz="800" b="0" i="0" u="none" strike="noStrike">
                          <a:solidFill>
                            <a:srgbClr val="000000"/>
                          </a:solidFill>
                          <a:effectLst/>
                          <a:latin typeface="Century Schoolbook" panose="02040604050505020304" pitchFamily="18" charset="0"/>
                        </a:rPr>
                        <a:t>Fully Cooked BBQ Glazed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253959252"/>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10128920928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Fire Stingers®</a:t>
                      </a:r>
                      <a:r>
                        <a:rPr lang="en-US" sz="800" b="0" i="0" u="none" strike="noStrike">
                          <a:solidFill>
                            <a:srgbClr val="000000"/>
                          </a:solidFill>
                          <a:effectLst/>
                          <a:latin typeface="Century Schoolbook" panose="02040604050505020304" pitchFamily="18" charset="0"/>
                        </a:rPr>
                        <a:t> Fully Cooked Breaded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41366190"/>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10128930928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Wing Stingers</a:t>
                      </a:r>
                      <a:r>
                        <a:rPr lang="en-US" sz="800" b="0" i="0" u="none" strike="noStrike">
                          <a:solidFill>
                            <a:srgbClr val="000000"/>
                          </a:solidFill>
                          <a:effectLst/>
                          <a:latin typeface="Century Schoolbook" panose="02040604050505020304" pitchFamily="18" charset="0"/>
                        </a:rPr>
                        <a:t>® Fully Cooked Breaded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860978607"/>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10135390928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a:t>
                      </a:r>
                      <a:r>
                        <a:rPr lang="en-US" sz="800" b="0" i="0" u="none" strike="noStrike">
                          <a:solidFill>
                            <a:srgbClr val="000000"/>
                          </a:solidFill>
                          <a:effectLst/>
                          <a:latin typeface="Century Schoolbook" panose="02040604050505020304" pitchFamily="18" charset="0"/>
                        </a:rPr>
                        <a:t> Fully Cooked Oven Roasted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770839877"/>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10135410928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Wings of Fire®</a:t>
                      </a:r>
                      <a:r>
                        <a:rPr lang="en-US" sz="800" b="0" i="0" u="none" strike="noStrike">
                          <a:solidFill>
                            <a:srgbClr val="000000"/>
                          </a:solidFill>
                          <a:effectLst/>
                          <a:latin typeface="Century Schoolbook" panose="02040604050505020304" pitchFamily="18" charset="0"/>
                        </a:rPr>
                        <a:t> Fully Cooked Glazed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886717689"/>
                  </a:ext>
                </a:extLst>
              </a:tr>
              <a:tr h="280589">
                <a:tc>
                  <a:txBody>
                    <a:bodyPr/>
                    <a:lstStyle/>
                    <a:p>
                      <a:pPr algn="ctr" rtl="0" fontAlgn="ctr"/>
                      <a:r>
                        <a:rPr lang="en-US" sz="800" b="0" i="0" u="none" strike="noStrike">
                          <a:solidFill>
                            <a:srgbClr val="000000"/>
                          </a:solidFill>
                          <a:effectLst/>
                          <a:latin typeface="Century Schoolbook" panose="02040604050505020304" pitchFamily="18" charset="0"/>
                        </a:rPr>
                        <a:t>10000061165</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Red Label®</a:t>
                      </a:r>
                      <a:r>
                        <a:rPr lang="en-US" sz="800" b="0" i="0" u="none" strike="noStrike">
                          <a:solidFill>
                            <a:srgbClr val="000000"/>
                          </a:solidFill>
                          <a:effectLst/>
                          <a:latin typeface="Century Schoolbook" panose="02040604050505020304" pitchFamily="18" charset="0"/>
                        </a:rPr>
                        <a:t> Fully Cooked Breaded Authentically Crispy Original Bone-In Chicken Wing Sections, </a:t>
                      </a:r>
                      <a:r>
                        <a:rPr lang="en-US" sz="800" b="0" i="0" u="none" strike="noStrike" err="1">
                          <a:solidFill>
                            <a:srgbClr val="000000"/>
                          </a:solidFill>
                          <a:effectLst/>
                          <a:latin typeface="Century Schoolbook" panose="02040604050505020304" pitchFamily="18" charset="0"/>
                        </a:rPr>
                        <a:t>Smedium</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$0.08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605442014"/>
                  </a:ext>
                </a:extLst>
              </a:tr>
              <a:tr h="280589">
                <a:tc>
                  <a:txBody>
                    <a:bodyPr/>
                    <a:lstStyle/>
                    <a:p>
                      <a:pPr algn="ctr" rtl="0" fontAlgn="ctr"/>
                      <a:r>
                        <a:rPr lang="en-US" sz="800" b="0" i="0" u="none" strike="noStrike">
                          <a:solidFill>
                            <a:srgbClr val="000000"/>
                          </a:solidFill>
                          <a:effectLst/>
                          <a:latin typeface="Century Schoolbook" panose="02040604050505020304" pitchFamily="18" charset="0"/>
                        </a:rPr>
                        <a:t>10000063202</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Red Label®</a:t>
                      </a:r>
                      <a:r>
                        <a:rPr lang="en-US" sz="800" b="0" i="0" u="none" strike="noStrike">
                          <a:solidFill>
                            <a:srgbClr val="000000"/>
                          </a:solidFill>
                          <a:effectLst/>
                          <a:latin typeface="Century Schoolbook" panose="02040604050505020304" pitchFamily="18" charset="0"/>
                        </a:rPr>
                        <a:t> Fully Cooked Breaded Authentically Crispy Spicy Bone-In Chicken Wing Sections, </a:t>
                      </a:r>
                      <a:r>
                        <a:rPr lang="en-US" sz="800" b="0" i="0" u="none" strike="noStrike" err="1">
                          <a:solidFill>
                            <a:srgbClr val="000000"/>
                          </a:solidFill>
                          <a:effectLst/>
                          <a:latin typeface="Century Schoolbook" panose="02040604050505020304" pitchFamily="18" charset="0"/>
                        </a:rPr>
                        <a:t>Smedium</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$0.08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3268700649"/>
                  </a:ext>
                </a:extLst>
              </a:tr>
              <a:tr h="280589">
                <a:tc>
                  <a:txBody>
                    <a:bodyPr/>
                    <a:lstStyle/>
                    <a:p>
                      <a:pPr algn="ctr" rtl="0" fontAlgn="ctr"/>
                      <a:r>
                        <a:rPr lang="en-US" sz="800" b="0" i="0" u="none" strike="noStrike">
                          <a:solidFill>
                            <a:srgbClr val="000000"/>
                          </a:solidFill>
                          <a:effectLst/>
                          <a:latin typeface="Century Schoolbook" panose="02040604050505020304" pitchFamily="18" charset="0"/>
                        </a:rPr>
                        <a:t>10383170928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Red Label® </a:t>
                      </a:r>
                      <a:r>
                        <a:rPr lang="en-US" sz="800" b="0" i="0" u="none" strike="noStrike">
                          <a:solidFill>
                            <a:srgbClr val="000000"/>
                          </a:solidFill>
                          <a:effectLst/>
                          <a:latin typeface="Century Schoolbook" panose="02040604050505020304" pitchFamily="18" charset="0"/>
                        </a:rPr>
                        <a:t>Fully Cooked Unbreaded Applewood Smoked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$0.08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966801111"/>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10383180928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Red Label® </a:t>
                      </a:r>
                      <a:r>
                        <a:rPr lang="en-US" sz="800" b="0" i="0" u="none" strike="noStrike">
                          <a:solidFill>
                            <a:srgbClr val="000000"/>
                          </a:solidFill>
                          <a:effectLst/>
                          <a:latin typeface="Century Schoolbook" panose="02040604050505020304" pitchFamily="18" charset="0"/>
                        </a:rPr>
                        <a:t>Fully Cooked Coated Oven Roasted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15</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$0.08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4247198270"/>
                  </a:ext>
                </a:extLst>
              </a:tr>
              <a:tr h="147421">
                <a:tc gridSpan="4">
                  <a:txBody>
                    <a:bodyPr/>
                    <a:lstStyle/>
                    <a:p>
                      <a:pPr algn="ctr" rtl="0" fontAlgn="b"/>
                      <a:r>
                        <a:rPr lang="en-US" sz="800" b="1" i="0" u="none" strike="noStrike">
                          <a:solidFill>
                            <a:srgbClr val="000000"/>
                          </a:solidFill>
                          <a:effectLst/>
                          <a:latin typeface="Century Schoolbook" panose="02040604050505020304" pitchFamily="18" charset="0"/>
                        </a:rPr>
                        <a:t>Uncooked Bone-In Wings</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solidFill>
                      <a:srgbClr val="E0D1B1"/>
                    </a:solidFill>
                  </a:tcPr>
                </a:tc>
                <a:tc hMerge="1">
                  <a:txBody>
                    <a:bodyPr/>
                    <a:lstStyle/>
                    <a:p>
                      <a:endParaRPr lang="en-US"/>
                    </a:p>
                  </a:txBody>
                  <a:tcPr/>
                </a:tc>
                <a:tc hMerge="1">
                  <a:txBody>
                    <a:bodyPr/>
                    <a:lstStyle/>
                    <a:p>
                      <a:endParaRPr lang="en-US"/>
                    </a:p>
                  </a:txBody>
                  <a:tcPr>
                    <a:lnL w="12700" cap="flat" cmpd="sng" algn="ctr">
                      <a:solidFill>
                        <a:srgbClr val="454446"/>
                      </a:solidFill>
                      <a:prstDash val="solid"/>
                      <a:round/>
                      <a:headEnd type="none" w="med" len="med"/>
                      <a:tailEnd type="none" w="med" len="med"/>
                    </a:lnL>
                    <a:lnT w="12700" cap="flat" cmpd="sng" algn="ctr">
                      <a:solidFill>
                        <a:srgbClr val="454446"/>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529719129"/>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10091490928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a:t>
                      </a:r>
                      <a:r>
                        <a:rPr lang="en-US" sz="800" b="0" i="0" u="none" strike="noStrike">
                          <a:solidFill>
                            <a:srgbClr val="000000"/>
                          </a:solidFill>
                          <a:effectLst/>
                          <a:latin typeface="Century Schoolbook" panose="02040604050505020304" pitchFamily="18" charset="0"/>
                        </a:rPr>
                        <a:t> Uncooked Bone-In Chicken Wing Sections, Large</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30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139639904"/>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10132610928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a:t>
                      </a:r>
                      <a:r>
                        <a:rPr lang="en-US" sz="800" b="0" i="0" u="none" strike="noStrike">
                          <a:solidFill>
                            <a:srgbClr val="000000"/>
                          </a:solidFill>
                          <a:effectLst/>
                          <a:latin typeface="Century Schoolbook" panose="02040604050505020304" pitchFamily="18" charset="0"/>
                        </a:rPr>
                        <a:t> Magnum® IF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40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247289963"/>
                  </a:ext>
                </a:extLst>
              </a:tr>
              <a:tr h="147421">
                <a:tc>
                  <a:txBody>
                    <a:bodyPr/>
                    <a:lstStyle/>
                    <a:p>
                      <a:pPr algn="ctr" rtl="0" fontAlgn="ctr"/>
                      <a:r>
                        <a:rPr lang="en-US" sz="800" b="0" i="0" u="none" strike="noStrike">
                          <a:solidFill>
                            <a:srgbClr val="000000"/>
                          </a:solidFill>
                          <a:effectLst/>
                          <a:latin typeface="Century Schoolbook" panose="02040604050505020304" pitchFamily="18" charset="0"/>
                        </a:rPr>
                        <a:t>10161020928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 </a:t>
                      </a:r>
                      <a:r>
                        <a:rPr lang="en-US" sz="800" b="0" i="0" u="none" strike="noStrike">
                          <a:solidFill>
                            <a:srgbClr val="000000"/>
                          </a:solidFill>
                          <a:effectLst/>
                          <a:latin typeface="Century Schoolbook" panose="02040604050505020304" pitchFamily="18" charset="0"/>
                        </a:rPr>
                        <a:t>IF Coated Bone-In Chicken Wing Sections,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20</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2336613551"/>
                  </a:ext>
                </a:extLst>
              </a:tr>
              <a:tr h="280589">
                <a:tc>
                  <a:txBody>
                    <a:bodyPr/>
                    <a:lstStyle/>
                    <a:p>
                      <a:pPr algn="ctr" rtl="0" fontAlgn="ctr"/>
                      <a:r>
                        <a:rPr lang="en-US" sz="800" b="0" i="0" u="none" strike="noStrike">
                          <a:solidFill>
                            <a:srgbClr val="000000"/>
                          </a:solidFill>
                          <a:effectLst/>
                          <a:latin typeface="Century Schoolbook" panose="02040604050505020304" pitchFamily="18" charset="0"/>
                        </a:rPr>
                        <a:t>10175310928</a:t>
                      </a: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l" rtl="0" fontAlgn="ctr"/>
                      <a:r>
                        <a:rPr lang="en-US" sz="800" b="1" i="1" u="none" strike="noStrike">
                          <a:solidFill>
                            <a:srgbClr val="000000"/>
                          </a:solidFill>
                          <a:effectLst/>
                          <a:latin typeface="Century Schoolbook" panose="02040604050505020304" pitchFamily="18" charset="0"/>
                        </a:rPr>
                        <a:t>Tyson®</a:t>
                      </a:r>
                      <a:r>
                        <a:rPr lang="en-US" sz="800" b="0" i="0" u="none" strike="noStrike">
                          <a:solidFill>
                            <a:srgbClr val="000000"/>
                          </a:solidFill>
                          <a:effectLst/>
                          <a:latin typeface="Century Schoolbook" panose="02040604050505020304" pitchFamily="18" charset="0"/>
                        </a:rPr>
                        <a:t> IF Coated Bone-In Chicken Wing Sections, With Salt and Vinegar Seasoning Packets, Jumbo</a:t>
                      </a:r>
                      <a:endParaRPr lang="en-US" sz="800" b="1" i="1" u="none" strike="noStrike">
                        <a:solidFill>
                          <a:srgbClr val="000000"/>
                        </a:solidFill>
                        <a:effectLst/>
                        <a:latin typeface="Century Schoolbook" panose="02040604050505020304" pitchFamily="18" charset="0"/>
                      </a:endParaRPr>
                    </a:p>
                  </a:txBody>
                  <a:tcPr marL="4347" marR="4347" marT="4347" marB="0" anchor="ctr">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20.62</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tc>
                  <a:txBody>
                    <a:bodyPr/>
                    <a:lstStyle/>
                    <a:p>
                      <a:pPr algn="ctr" rtl="0" fontAlgn="b"/>
                      <a:r>
                        <a:rPr lang="en-US" sz="800" b="0" i="0" u="none" strike="noStrike">
                          <a:solidFill>
                            <a:srgbClr val="000000"/>
                          </a:solidFill>
                          <a:effectLst/>
                          <a:latin typeface="Century Schoolbook" panose="02040604050505020304" pitchFamily="18" charset="0"/>
                        </a:rPr>
                        <a:t>$0.30 </a:t>
                      </a:r>
                    </a:p>
                  </a:txBody>
                  <a:tcPr marL="4347" marR="4347" marT="4347" marB="0" anchor="b">
                    <a:lnL w="12700" cap="flat" cmpd="sng" algn="ctr">
                      <a:solidFill>
                        <a:srgbClr val="454446"/>
                      </a:solidFill>
                      <a:prstDash val="solid"/>
                      <a:round/>
                      <a:headEnd type="none" w="med" len="med"/>
                      <a:tailEnd type="none" w="med" len="med"/>
                    </a:lnL>
                    <a:lnR w="12700" cap="flat" cmpd="sng" algn="ctr">
                      <a:solidFill>
                        <a:srgbClr val="454446"/>
                      </a:solidFill>
                      <a:prstDash val="solid"/>
                      <a:round/>
                      <a:headEnd type="none" w="med" len="med"/>
                      <a:tailEnd type="none" w="med" len="med"/>
                    </a:lnR>
                    <a:lnT w="12700" cap="flat" cmpd="sng" algn="ctr">
                      <a:solidFill>
                        <a:srgbClr val="454446"/>
                      </a:solidFill>
                      <a:prstDash val="solid"/>
                      <a:round/>
                      <a:headEnd type="none" w="med" len="med"/>
                      <a:tailEnd type="none" w="med" len="med"/>
                    </a:lnT>
                    <a:lnB w="12700" cap="flat" cmpd="sng" algn="ctr">
                      <a:solidFill>
                        <a:srgbClr val="454446"/>
                      </a:solidFill>
                      <a:prstDash val="solid"/>
                      <a:round/>
                      <a:headEnd type="none" w="med" len="med"/>
                      <a:tailEnd type="none" w="med" len="med"/>
                    </a:lnB>
                    <a:noFill/>
                  </a:tcPr>
                </a:tc>
                <a:extLst>
                  <a:ext uri="{0D108BD9-81ED-4DB2-BD59-A6C34878D82A}">
                    <a16:rowId xmlns:a16="http://schemas.microsoft.com/office/drawing/2014/main" val="1181492732"/>
                  </a:ext>
                </a:extLst>
              </a:tr>
            </a:tbl>
          </a:graphicData>
        </a:graphic>
      </p:graphicFrame>
    </p:spTree>
    <p:extLst>
      <p:ext uri="{BB962C8B-B14F-4D97-AF65-F5344CB8AC3E}">
        <p14:creationId xmlns:p14="http://schemas.microsoft.com/office/powerpoint/2010/main" val="36573711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17f8b2-f5dd-4847-a89e-2d8658656ac5">
      <Terms xmlns="http://schemas.microsoft.com/office/infopath/2007/PartnerControls"/>
    </lcf76f155ced4ddcb4097134ff3c332f>
    <TaxCatchAll xmlns="30a5e43a-0019-4b64-adb6-95fe2b3badf4" xsi:nil="true"/>
    <Aboutthisfile xmlns="7b17f8b2-f5dd-4847-a89e-2d8658656ac5" xsi:nil="true"/>
    <SharedWithUsers xmlns="30a5e43a-0019-4b64-adb6-95fe2b3badf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4F1B9FDF4D6649969C6D990C5C9427" ma:contentTypeVersion="19" ma:contentTypeDescription="Create a new document." ma:contentTypeScope="" ma:versionID="503076ad7d550114fb23da2e6f3ca612">
  <xsd:schema xmlns:xsd="http://www.w3.org/2001/XMLSchema" xmlns:xs="http://www.w3.org/2001/XMLSchema" xmlns:p="http://schemas.microsoft.com/office/2006/metadata/properties" xmlns:ns2="7b17f8b2-f5dd-4847-a89e-2d8658656ac5" xmlns:ns3="30a5e43a-0019-4b64-adb6-95fe2b3badf4" targetNamespace="http://schemas.microsoft.com/office/2006/metadata/properties" ma:root="true" ma:fieldsID="1b723519fefbc66889e298442bfcfee8" ns2:_="" ns3:_="">
    <xsd:import namespace="7b17f8b2-f5dd-4847-a89e-2d8658656ac5"/>
    <xsd:import namespace="30a5e43a-0019-4b64-adb6-95fe2b3bad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Aboutthisfil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7f8b2-f5dd-4847-a89e-2d8658656a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4d9dcb-a96d-4332-84a9-d3733f4e8f1b" ma:termSetId="09814cd3-568e-fe90-9814-8d621ff8fb84" ma:anchorId="fba54fb3-c3e1-fe81-a776-ca4b69148c4d" ma:open="true" ma:isKeyword="false">
      <xsd:complexType>
        <xsd:sequence>
          <xsd:element ref="pc:Terms" minOccurs="0" maxOccurs="1"/>
        </xsd:sequence>
      </xsd:complexType>
    </xsd:element>
    <xsd:element name="Aboutthisfile" ma:index="23" nillable="true" ma:displayName="About this file" ma:format="Dropdown" ma:internalName="Aboutthisfil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a5e43a-0019-4b64-adb6-95fe2b3bad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22a58ba-8478-4b75-834f-027fa0ce3794}" ma:internalName="TaxCatchAll" ma:showField="CatchAllData" ma:web="30a5e43a-0019-4b64-adb6-95fe2b3bad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86DE0D-2322-4347-B228-6094A89F1236}">
  <ds:schemaRefs>
    <ds:schemaRef ds:uri="30a5e43a-0019-4b64-adb6-95fe2b3badf4"/>
    <ds:schemaRef ds:uri="7b17f8b2-f5dd-4847-a89e-2d8658656a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BEB1AC8-4730-41A8-B66A-6F9CC43FAD59}">
  <ds:schemaRefs>
    <ds:schemaRef ds:uri="30a5e43a-0019-4b64-adb6-95fe2b3badf4"/>
    <ds:schemaRef ds:uri="7b17f8b2-f5dd-4847-a89e-2d8658656a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3D20B2-A686-4811-A007-12182822FABB}">
  <ds:schemaRefs>
    <ds:schemaRef ds:uri="http://schemas.microsoft.com/sharepoint/v3/contenttype/forms"/>
  </ds:schemaRefs>
</ds:datastoreItem>
</file>

<file path=docMetadata/LabelInfo.xml><?xml version="1.0" encoding="utf-8"?>
<clbl:labelList xmlns:clbl="http://schemas.microsoft.com/office/2020/mipLabelMetadata">
  <clbl:label id="{53523eda-1220-4176-bf9a-055ca7551376}" enabled="0" method="" siteId="{53523eda-1220-4176-bf9a-055ca7551376}"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1607</Words>
  <Application>Microsoft Office PowerPoint</Application>
  <PresentationFormat>Custom</PresentationFormat>
  <Paragraphs>369</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Aptos</vt:lpstr>
      <vt:lpstr>Aptos Display</vt:lpstr>
      <vt:lpstr>Arial</vt:lpstr>
      <vt:lpstr>Century Schoolbook</vt:lpstr>
      <vt:lpstr>Trebuchet MS</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Puga, Angelica</dc:creator>
  <cp:lastModifiedBy>Van Earden, Eric</cp:lastModifiedBy>
  <cp:revision>64</cp:revision>
  <cp:lastPrinted>2025-04-17T21:55:47Z</cp:lastPrinted>
  <dcterms:created xsi:type="dcterms:W3CDTF">2025-03-31T19:47:53Z</dcterms:created>
  <dcterms:modified xsi:type="dcterms:W3CDTF">2025-05-08T17:30:13Z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0x010100674F1B9FDF4D6649969C6D990C5C9427</vt:lpwstr>
  </property>
  <property fmtid="{D5CDD505-2E9C-101B-9397-08002B2CF9AE}" pid="3" name="Order">
    <vt:lpwstr>233900.000000000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haredFileIndex">
    <vt:lpwstr/>
  </property>
  <property fmtid="{D5CDD505-2E9C-101B-9397-08002B2CF9AE}" pid="12" name="_SourceUrl">
    <vt:lpwstr/>
  </property>
</Properties>
</file>